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0"/>
  </p:notesMasterIdLst>
  <p:handoutMasterIdLst>
    <p:handoutMasterId r:id="rId41"/>
  </p:handoutMasterIdLst>
  <p:sldIdLst>
    <p:sldId id="257" r:id="rId2"/>
    <p:sldId id="258" r:id="rId3"/>
    <p:sldId id="261" r:id="rId4"/>
    <p:sldId id="262" r:id="rId5"/>
    <p:sldId id="290" r:id="rId6"/>
    <p:sldId id="278" r:id="rId7"/>
    <p:sldId id="291" r:id="rId8"/>
    <p:sldId id="279" r:id="rId9"/>
    <p:sldId id="292" r:id="rId10"/>
    <p:sldId id="293" r:id="rId11"/>
    <p:sldId id="294" r:id="rId12"/>
    <p:sldId id="309" r:id="rId13"/>
    <p:sldId id="295" r:id="rId14"/>
    <p:sldId id="296" r:id="rId15"/>
    <p:sldId id="297" r:id="rId16"/>
    <p:sldId id="319" r:id="rId17"/>
    <p:sldId id="298" r:id="rId18"/>
    <p:sldId id="299" r:id="rId19"/>
    <p:sldId id="302" r:id="rId20"/>
    <p:sldId id="300" r:id="rId21"/>
    <p:sldId id="301" r:id="rId22"/>
    <p:sldId id="304" r:id="rId23"/>
    <p:sldId id="305" r:id="rId24"/>
    <p:sldId id="310" r:id="rId25"/>
    <p:sldId id="306" r:id="rId26"/>
    <p:sldId id="312" r:id="rId27"/>
    <p:sldId id="280" r:id="rId28"/>
    <p:sldId id="307" r:id="rId29"/>
    <p:sldId id="308" r:id="rId30"/>
    <p:sldId id="311" r:id="rId31"/>
    <p:sldId id="313" r:id="rId32"/>
    <p:sldId id="314" r:id="rId33"/>
    <p:sldId id="315" r:id="rId34"/>
    <p:sldId id="316" r:id="rId35"/>
    <p:sldId id="317" r:id="rId36"/>
    <p:sldId id="318" r:id="rId37"/>
    <p:sldId id="320" r:id="rId38"/>
    <p:sldId id="277" r:id="rId3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47C64"/>
    <a:srgbClr val="8CB39D"/>
    <a:srgbClr val="8AAF99"/>
    <a:srgbClr val="C0CCC6"/>
    <a:srgbClr val="ECECEC"/>
    <a:srgbClr val="005CA7"/>
    <a:srgbClr val="004176"/>
    <a:srgbClr val="F2F2F2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515" autoAdjust="0"/>
    <p:restoredTop sz="95317" autoAdjust="0"/>
  </p:normalViewPr>
  <p:slideViewPr>
    <p:cSldViewPr snapToGrid="0">
      <p:cViewPr varScale="1">
        <p:scale>
          <a:sx n="88" d="100"/>
          <a:sy n="88" d="100"/>
        </p:scale>
        <p:origin x="447" y="57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67" d="100"/>
          <a:sy n="67" d="100"/>
        </p:scale>
        <p:origin x="2829" y="2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handoutMaster" Target="handoutMasters/handout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6_3">
  <dgm:title val=""/>
  <dgm:desc val=""/>
  <dgm:catLst>
    <dgm:cat type="accent6" pri="11300"/>
  </dgm:catLst>
  <dgm:styleLbl name="node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shade val="80000"/>
      </a:schemeClr>
      <a:schemeClr val="accent6">
        <a:tint val="7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/>
    <dgm:txEffectClrLst/>
  </dgm:styleLbl>
  <dgm:styleLbl name="ln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9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8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381359E-E9E9-4639-9DFD-37F5C47DBD09}" type="doc">
      <dgm:prSet loTypeId="urn:microsoft.com/office/officeart/2005/8/layout/cycle3" loCatId="cycle" qsTypeId="urn:microsoft.com/office/officeart/2005/8/quickstyle/3d3" qsCatId="3D" csTypeId="urn:microsoft.com/office/officeart/2005/8/colors/accent6_2" csCatId="accent6" phldr="1"/>
      <dgm:spPr/>
      <dgm:t>
        <a:bodyPr/>
        <a:lstStyle/>
        <a:p>
          <a:endParaRPr lang="zh-CN" altLang="en-US"/>
        </a:p>
      </dgm:t>
    </dgm:pt>
    <dgm:pt modelId="{1B334BA1-E189-4B29-BC6D-E79C3CA6FC3E}">
      <dgm:prSet phldrT="[文本]"/>
      <dgm:spPr/>
      <dgm:t>
        <a:bodyPr/>
        <a:lstStyle/>
        <a:p>
          <a:r>
            <a:rPr lang="zh-CN" altLang="en-US" dirty="0">
              <a:latin typeface="华文仿宋" panose="02010600040101010101" pitchFamily="2" charset="-122"/>
              <a:ea typeface="华文仿宋" panose="02010600040101010101" pitchFamily="2" charset="-122"/>
            </a:rPr>
            <a:t>下游漂浮物溶解</a:t>
          </a:r>
        </a:p>
      </dgm:t>
    </dgm:pt>
    <dgm:pt modelId="{3E6122CE-24C6-482B-B7CA-2246E79C6C1B}" type="parTrans" cxnId="{7876926A-886F-4799-AD0B-B40A37167373}">
      <dgm:prSet/>
      <dgm:spPr/>
      <dgm:t>
        <a:bodyPr/>
        <a:lstStyle/>
        <a:p>
          <a:endParaRPr lang="zh-CN" altLang="en-US"/>
        </a:p>
      </dgm:t>
    </dgm:pt>
    <dgm:pt modelId="{605AD178-F503-4C19-A5C0-B8CD4CA1E8FC}" type="sibTrans" cxnId="{7876926A-886F-4799-AD0B-B40A37167373}">
      <dgm:prSet/>
      <dgm:spPr/>
      <dgm:t>
        <a:bodyPr/>
        <a:lstStyle/>
        <a:p>
          <a:endParaRPr lang="zh-CN" altLang="en-US"/>
        </a:p>
      </dgm:t>
    </dgm:pt>
    <dgm:pt modelId="{331E6BEC-0088-4E88-AC88-CD7CCABAB8ED}">
      <dgm:prSet phldrT="[文本]" custT="1"/>
      <dgm:spPr/>
      <dgm:t>
        <a:bodyPr/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700" kern="1200" dirty="0">
              <a:solidFill>
                <a:prstClr val="white"/>
              </a:solidFill>
              <a:latin typeface="华文仿宋" panose="02010600040101010101" pitchFamily="2" charset="-122"/>
              <a:ea typeface="华文仿宋" panose="02010600040101010101" pitchFamily="2" charset="-122"/>
              <a:cs typeface="+mn-cs"/>
            </a:rPr>
            <a:t>下游表面张力系数降低</a:t>
          </a:r>
        </a:p>
      </dgm:t>
    </dgm:pt>
    <dgm:pt modelId="{D006E1CE-35EC-44AD-BB46-690B97F64527}" type="parTrans" cxnId="{2324115D-ED80-48FE-9A54-50BA4AAF5AF7}">
      <dgm:prSet/>
      <dgm:spPr/>
      <dgm:t>
        <a:bodyPr/>
        <a:lstStyle/>
        <a:p>
          <a:endParaRPr lang="zh-CN" altLang="en-US"/>
        </a:p>
      </dgm:t>
    </dgm:pt>
    <dgm:pt modelId="{D4C49408-9959-4E34-A519-7EF1A141E6F1}" type="sibTrans" cxnId="{2324115D-ED80-48FE-9A54-50BA4AAF5AF7}">
      <dgm:prSet/>
      <dgm:spPr/>
      <dgm:t>
        <a:bodyPr/>
        <a:lstStyle/>
        <a:p>
          <a:endParaRPr lang="zh-CN" altLang="en-US"/>
        </a:p>
      </dgm:t>
    </dgm:pt>
    <dgm:pt modelId="{962E6A7F-2437-447D-B55E-B08E3E956632}">
      <dgm:prSet phldrT="[文本]" custT="1"/>
      <dgm:spPr/>
      <dgm:t>
        <a:bodyPr/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700" kern="1200" dirty="0">
              <a:solidFill>
                <a:prstClr val="white"/>
              </a:solidFill>
              <a:latin typeface="华文仿宋" panose="02010600040101010101" pitchFamily="2" charset="-122"/>
              <a:ea typeface="华文仿宋" panose="02010600040101010101" pitchFamily="2" charset="-122"/>
              <a:cs typeface="+mn-cs"/>
            </a:rPr>
            <a:t>界面处受力不平衡</a:t>
          </a:r>
        </a:p>
      </dgm:t>
    </dgm:pt>
    <dgm:pt modelId="{A3E3472A-BCA9-4E68-8099-3CF4CABC926B}" type="parTrans" cxnId="{FD98FE6E-B0E0-4E25-834C-833A5B5C624A}">
      <dgm:prSet/>
      <dgm:spPr/>
      <dgm:t>
        <a:bodyPr/>
        <a:lstStyle/>
        <a:p>
          <a:endParaRPr lang="zh-CN" altLang="en-US"/>
        </a:p>
      </dgm:t>
    </dgm:pt>
    <dgm:pt modelId="{D2A1B93B-7B8C-4D58-9444-D68A408AF746}" type="sibTrans" cxnId="{FD98FE6E-B0E0-4E25-834C-833A5B5C624A}">
      <dgm:prSet/>
      <dgm:spPr/>
      <dgm:t>
        <a:bodyPr/>
        <a:lstStyle/>
        <a:p>
          <a:endParaRPr lang="zh-CN" altLang="en-US"/>
        </a:p>
      </dgm:t>
    </dgm:pt>
    <dgm:pt modelId="{8B885E99-5A9E-4204-8490-870FF6DD44C1}">
      <dgm:prSet phldrT="[文本]" custT="1"/>
      <dgm:spPr/>
      <dgm:t>
        <a:bodyPr/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700" kern="1200" dirty="0">
              <a:solidFill>
                <a:prstClr val="white"/>
              </a:solidFill>
              <a:latin typeface="华文仿宋" panose="02010600040101010101" pitchFamily="2" charset="-122"/>
              <a:ea typeface="华文仿宋" panose="02010600040101010101" pitchFamily="2" charset="-122"/>
              <a:cs typeface="+mn-cs"/>
            </a:rPr>
            <a:t>产生上游流现象</a:t>
          </a:r>
        </a:p>
      </dgm:t>
    </dgm:pt>
    <dgm:pt modelId="{E386EE5C-46AA-4610-AF08-D85BDA325741}" type="parTrans" cxnId="{B2B0C285-C5BE-4EDF-A7B3-D3A7A76524DC}">
      <dgm:prSet/>
      <dgm:spPr/>
      <dgm:t>
        <a:bodyPr/>
        <a:lstStyle/>
        <a:p>
          <a:endParaRPr lang="zh-CN" altLang="en-US"/>
        </a:p>
      </dgm:t>
    </dgm:pt>
    <dgm:pt modelId="{C531231B-1B08-43E0-9EC8-27FCDF6F49BF}" type="sibTrans" cxnId="{B2B0C285-C5BE-4EDF-A7B3-D3A7A76524DC}">
      <dgm:prSet/>
      <dgm:spPr/>
      <dgm:t>
        <a:bodyPr/>
        <a:lstStyle/>
        <a:p>
          <a:endParaRPr lang="zh-CN" altLang="en-US"/>
        </a:p>
      </dgm:t>
    </dgm:pt>
    <dgm:pt modelId="{8A208C08-64F6-46BE-AAE7-B33DD5DA7B93}" type="pres">
      <dgm:prSet presAssocID="{E381359E-E9E9-4639-9DFD-37F5C47DBD09}" presName="Name0" presStyleCnt="0">
        <dgm:presLayoutVars>
          <dgm:dir/>
          <dgm:resizeHandles val="exact"/>
        </dgm:presLayoutVars>
      </dgm:prSet>
      <dgm:spPr/>
    </dgm:pt>
    <dgm:pt modelId="{26957C6E-6829-47EC-9F60-2ACB36F81D63}" type="pres">
      <dgm:prSet presAssocID="{E381359E-E9E9-4639-9DFD-37F5C47DBD09}" presName="cycle" presStyleCnt="0"/>
      <dgm:spPr/>
    </dgm:pt>
    <dgm:pt modelId="{68C67410-AF26-44E0-B630-7F7434CA0108}" type="pres">
      <dgm:prSet presAssocID="{1B334BA1-E189-4B29-BC6D-E79C3CA6FC3E}" presName="nodeFirstNode" presStyleLbl="node1" presStyleIdx="0" presStyleCnt="4">
        <dgm:presLayoutVars>
          <dgm:bulletEnabled val="1"/>
        </dgm:presLayoutVars>
      </dgm:prSet>
      <dgm:spPr/>
    </dgm:pt>
    <dgm:pt modelId="{FAB5EF1B-049D-424B-AB69-CAE71DCFDD71}" type="pres">
      <dgm:prSet presAssocID="{605AD178-F503-4C19-A5C0-B8CD4CA1E8FC}" presName="sibTransFirstNode" presStyleLbl="bgShp" presStyleIdx="0" presStyleCnt="1"/>
      <dgm:spPr/>
    </dgm:pt>
    <dgm:pt modelId="{08670ECA-8B1E-4BF1-963D-E32E5B0719A1}" type="pres">
      <dgm:prSet presAssocID="{331E6BEC-0088-4E88-AC88-CD7CCABAB8ED}" presName="nodeFollowingNodes" presStyleLbl="node1" presStyleIdx="1" presStyleCnt="4">
        <dgm:presLayoutVars>
          <dgm:bulletEnabled val="1"/>
        </dgm:presLayoutVars>
      </dgm:prSet>
      <dgm:spPr/>
    </dgm:pt>
    <dgm:pt modelId="{8B88189A-CF47-44A1-8D61-FDC3AF743D6D}" type="pres">
      <dgm:prSet presAssocID="{962E6A7F-2437-447D-B55E-B08E3E956632}" presName="nodeFollowingNodes" presStyleLbl="node1" presStyleIdx="2" presStyleCnt="4">
        <dgm:presLayoutVars>
          <dgm:bulletEnabled val="1"/>
        </dgm:presLayoutVars>
      </dgm:prSet>
      <dgm:spPr/>
    </dgm:pt>
    <dgm:pt modelId="{02ED46F7-953E-4FA5-A7AD-DCAA204C9DE2}" type="pres">
      <dgm:prSet presAssocID="{8B885E99-5A9E-4204-8490-870FF6DD44C1}" presName="nodeFollowingNodes" presStyleLbl="node1" presStyleIdx="3" presStyleCnt="4">
        <dgm:presLayoutVars>
          <dgm:bulletEnabled val="1"/>
        </dgm:presLayoutVars>
      </dgm:prSet>
      <dgm:spPr/>
    </dgm:pt>
  </dgm:ptLst>
  <dgm:cxnLst>
    <dgm:cxn modelId="{C4382419-D644-43F6-A676-3D147041F6F5}" type="presOf" srcId="{E381359E-E9E9-4639-9DFD-37F5C47DBD09}" destId="{8A208C08-64F6-46BE-AAE7-B33DD5DA7B93}" srcOrd="0" destOrd="0" presId="urn:microsoft.com/office/officeart/2005/8/layout/cycle3"/>
    <dgm:cxn modelId="{E1639A24-FD72-4F1B-B631-0068209A6E39}" type="presOf" srcId="{1B334BA1-E189-4B29-BC6D-E79C3CA6FC3E}" destId="{68C67410-AF26-44E0-B630-7F7434CA0108}" srcOrd="0" destOrd="0" presId="urn:microsoft.com/office/officeart/2005/8/layout/cycle3"/>
    <dgm:cxn modelId="{2324115D-ED80-48FE-9A54-50BA4AAF5AF7}" srcId="{E381359E-E9E9-4639-9DFD-37F5C47DBD09}" destId="{331E6BEC-0088-4E88-AC88-CD7CCABAB8ED}" srcOrd="1" destOrd="0" parTransId="{D006E1CE-35EC-44AD-BB46-690B97F64527}" sibTransId="{D4C49408-9959-4E34-A519-7EF1A141E6F1}"/>
    <dgm:cxn modelId="{7876926A-886F-4799-AD0B-B40A37167373}" srcId="{E381359E-E9E9-4639-9DFD-37F5C47DBD09}" destId="{1B334BA1-E189-4B29-BC6D-E79C3CA6FC3E}" srcOrd="0" destOrd="0" parTransId="{3E6122CE-24C6-482B-B7CA-2246E79C6C1B}" sibTransId="{605AD178-F503-4C19-A5C0-B8CD4CA1E8FC}"/>
    <dgm:cxn modelId="{FD98FE6E-B0E0-4E25-834C-833A5B5C624A}" srcId="{E381359E-E9E9-4639-9DFD-37F5C47DBD09}" destId="{962E6A7F-2437-447D-B55E-B08E3E956632}" srcOrd="2" destOrd="0" parTransId="{A3E3472A-BCA9-4E68-8099-3CF4CABC926B}" sibTransId="{D2A1B93B-7B8C-4D58-9444-D68A408AF746}"/>
    <dgm:cxn modelId="{B80FA385-BF36-42D4-95B0-4034BF672361}" type="presOf" srcId="{331E6BEC-0088-4E88-AC88-CD7CCABAB8ED}" destId="{08670ECA-8B1E-4BF1-963D-E32E5B0719A1}" srcOrd="0" destOrd="0" presId="urn:microsoft.com/office/officeart/2005/8/layout/cycle3"/>
    <dgm:cxn modelId="{B2B0C285-C5BE-4EDF-A7B3-D3A7A76524DC}" srcId="{E381359E-E9E9-4639-9DFD-37F5C47DBD09}" destId="{8B885E99-5A9E-4204-8490-870FF6DD44C1}" srcOrd="3" destOrd="0" parTransId="{E386EE5C-46AA-4610-AF08-D85BDA325741}" sibTransId="{C531231B-1B08-43E0-9EC8-27FCDF6F49BF}"/>
    <dgm:cxn modelId="{61B12589-8B0B-49F9-BDC1-4731D177FC86}" type="presOf" srcId="{8B885E99-5A9E-4204-8490-870FF6DD44C1}" destId="{02ED46F7-953E-4FA5-A7AD-DCAA204C9DE2}" srcOrd="0" destOrd="0" presId="urn:microsoft.com/office/officeart/2005/8/layout/cycle3"/>
    <dgm:cxn modelId="{B409528C-31AE-4E28-A1B1-8BD4DC669D10}" type="presOf" srcId="{962E6A7F-2437-447D-B55E-B08E3E956632}" destId="{8B88189A-CF47-44A1-8D61-FDC3AF743D6D}" srcOrd="0" destOrd="0" presId="urn:microsoft.com/office/officeart/2005/8/layout/cycle3"/>
    <dgm:cxn modelId="{E7E8D8A4-C453-40A7-9A23-D89E805BD0FB}" type="presOf" srcId="{605AD178-F503-4C19-A5C0-B8CD4CA1E8FC}" destId="{FAB5EF1B-049D-424B-AB69-CAE71DCFDD71}" srcOrd="0" destOrd="0" presId="urn:microsoft.com/office/officeart/2005/8/layout/cycle3"/>
    <dgm:cxn modelId="{9752F931-9B7D-48BD-8DCA-5614C0541487}" type="presParOf" srcId="{8A208C08-64F6-46BE-AAE7-B33DD5DA7B93}" destId="{26957C6E-6829-47EC-9F60-2ACB36F81D63}" srcOrd="0" destOrd="0" presId="urn:microsoft.com/office/officeart/2005/8/layout/cycle3"/>
    <dgm:cxn modelId="{5A533522-8771-457F-A4BD-6E1D9DFACD7F}" type="presParOf" srcId="{26957C6E-6829-47EC-9F60-2ACB36F81D63}" destId="{68C67410-AF26-44E0-B630-7F7434CA0108}" srcOrd="0" destOrd="0" presId="urn:microsoft.com/office/officeart/2005/8/layout/cycle3"/>
    <dgm:cxn modelId="{A52F4B0E-AC81-4893-8F0B-3D0200C7021B}" type="presParOf" srcId="{26957C6E-6829-47EC-9F60-2ACB36F81D63}" destId="{FAB5EF1B-049D-424B-AB69-CAE71DCFDD71}" srcOrd="1" destOrd="0" presId="urn:microsoft.com/office/officeart/2005/8/layout/cycle3"/>
    <dgm:cxn modelId="{5E4B11CB-C827-48C5-9FAF-DBE8A420C2F3}" type="presParOf" srcId="{26957C6E-6829-47EC-9F60-2ACB36F81D63}" destId="{08670ECA-8B1E-4BF1-963D-E32E5B0719A1}" srcOrd="2" destOrd="0" presId="urn:microsoft.com/office/officeart/2005/8/layout/cycle3"/>
    <dgm:cxn modelId="{021E03C9-6F91-40A8-8AD2-09F76D0B20B3}" type="presParOf" srcId="{26957C6E-6829-47EC-9F60-2ACB36F81D63}" destId="{8B88189A-CF47-44A1-8D61-FDC3AF743D6D}" srcOrd="3" destOrd="0" presId="urn:microsoft.com/office/officeart/2005/8/layout/cycle3"/>
    <dgm:cxn modelId="{2110E21A-55F6-4250-AEA6-3C5C43A5FAEE}" type="presParOf" srcId="{26957C6E-6829-47EC-9F60-2ACB36F81D63}" destId="{02ED46F7-953E-4FA5-A7AD-DCAA204C9DE2}" srcOrd="4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53E9799-8AC7-498A-B43B-628E332DFC04}" type="doc">
      <dgm:prSet loTypeId="urn:microsoft.com/office/officeart/2005/8/layout/hierarchy2" loCatId="hierarchy" qsTypeId="urn:microsoft.com/office/officeart/2005/8/quickstyle/3d1" qsCatId="3D" csTypeId="urn:microsoft.com/office/officeart/2005/8/colors/accent6_3" csCatId="accent6" phldr="1"/>
      <dgm:spPr/>
      <dgm:t>
        <a:bodyPr/>
        <a:lstStyle/>
        <a:p>
          <a:endParaRPr lang="zh-CN" altLang="en-US"/>
        </a:p>
      </dgm:t>
    </dgm:pt>
    <dgm:pt modelId="{B8A89B03-D1A5-42B0-BFDD-F1681B3D5357}">
      <dgm:prSet phldrT="[文本]"/>
      <dgm:spPr/>
      <dgm:t>
        <a:bodyPr/>
        <a:lstStyle/>
        <a:p>
          <a:r>
            <a:rPr lang="zh-CN" altLang="en-US" dirty="0">
              <a:latin typeface="华文仿宋" panose="02010600040101010101" pitchFamily="2" charset="-122"/>
              <a:ea typeface="华文仿宋" panose="02010600040101010101" pitchFamily="2" charset="-122"/>
            </a:rPr>
            <a:t>表面能差</a:t>
          </a:r>
        </a:p>
      </dgm:t>
    </dgm:pt>
    <dgm:pt modelId="{32388627-DEC4-4D37-AAD2-7130315C9720}" type="parTrans" cxnId="{166469C7-9910-488E-8B37-1FDB6594112C}">
      <dgm:prSet/>
      <dgm:spPr/>
      <dgm:t>
        <a:bodyPr/>
        <a:lstStyle/>
        <a:p>
          <a:endParaRPr lang="zh-CN" altLang="en-US">
            <a:latin typeface="华文仿宋" panose="02010600040101010101" pitchFamily="2" charset="-122"/>
            <a:ea typeface="华文仿宋" panose="02010600040101010101" pitchFamily="2" charset="-122"/>
          </a:endParaRPr>
        </a:p>
      </dgm:t>
    </dgm:pt>
    <dgm:pt modelId="{FAA3344F-E15B-4D93-AD59-719367AF1798}" type="sibTrans" cxnId="{166469C7-9910-488E-8B37-1FDB6594112C}">
      <dgm:prSet/>
      <dgm:spPr/>
      <dgm:t>
        <a:bodyPr/>
        <a:lstStyle/>
        <a:p>
          <a:endParaRPr lang="zh-CN" altLang="en-US">
            <a:latin typeface="华文仿宋" panose="02010600040101010101" pitchFamily="2" charset="-122"/>
            <a:ea typeface="华文仿宋" panose="02010600040101010101" pitchFamily="2" charset="-122"/>
          </a:endParaRPr>
        </a:p>
      </dgm:t>
    </dgm:pt>
    <dgm:pt modelId="{F2CB9A85-1F39-4260-9022-BB4AF290A072}">
      <dgm:prSet phldrT="[文本]"/>
      <dgm:spPr/>
      <dgm:t>
        <a:bodyPr/>
        <a:lstStyle/>
        <a:p>
          <a:r>
            <a:rPr lang="zh-CN" altLang="en-US" dirty="0">
              <a:latin typeface="华文仿宋" panose="02010600040101010101" pitchFamily="2" charset="-122"/>
              <a:ea typeface="华文仿宋" panose="02010600040101010101" pitchFamily="2" charset="-122"/>
            </a:rPr>
            <a:t>上游流机械能</a:t>
          </a:r>
        </a:p>
      </dgm:t>
    </dgm:pt>
    <dgm:pt modelId="{BFFD6D3A-F3AF-4593-A532-6DBC9F67D4EC}" type="parTrans" cxnId="{CADA8C77-E919-4C62-A63B-074F07CA790A}">
      <dgm:prSet/>
      <dgm:spPr/>
      <dgm:t>
        <a:bodyPr/>
        <a:lstStyle/>
        <a:p>
          <a:endParaRPr lang="zh-CN" altLang="en-US">
            <a:latin typeface="华文仿宋" panose="02010600040101010101" pitchFamily="2" charset="-122"/>
            <a:ea typeface="华文仿宋" panose="02010600040101010101" pitchFamily="2" charset="-122"/>
          </a:endParaRPr>
        </a:p>
      </dgm:t>
    </dgm:pt>
    <dgm:pt modelId="{7F3CE492-B51B-4B8D-89AF-AF073541BBC9}" type="sibTrans" cxnId="{CADA8C77-E919-4C62-A63B-074F07CA790A}">
      <dgm:prSet/>
      <dgm:spPr/>
      <dgm:t>
        <a:bodyPr/>
        <a:lstStyle/>
        <a:p>
          <a:endParaRPr lang="zh-CN" altLang="en-US">
            <a:latin typeface="华文仿宋" panose="02010600040101010101" pitchFamily="2" charset="-122"/>
            <a:ea typeface="华文仿宋" panose="02010600040101010101" pitchFamily="2" charset="-122"/>
          </a:endParaRPr>
        </a:p>
      </dgm:t>
    </dgm:pt>
    <dgm:pt modelId="{7B5FA2A0-5597-4F3D-82F4-6313D4F4A127}">
      <dgm:prSet phldrT="[文本]"/>
      <dgm:spPr/>
      <dgm:t>
        <a:bodyPr/>
        <a:lstStyle/>
        <a:p>
          <a:r>
            <a:rPr lang="zh-CN" altLang="en-US" dirty="0">
              <a:latin typeface="华文仿宋" panose="02010600040101010101" pitchFamily="2" charset="-122"/>
              <a:ea typeface="华文仿宋" panose="02010600040101010101" pitchFamily="2" charset="-122"/>
            </a:rPr>
            <a:t>其他</a:t>
          </a:r>
        </a:p>
      </dgm:t>
    </dgm:pt>
    <dgm:pt modelId="{C18ED761-5803-4198-B837-5E26F0CB6C14}" type="parTrans" cxnId="{DC18A14C-A1C1-40AF-9464-E9B36E904F46}">
      <dgm:prSet/>
      <dgm:spPr/>
      <dgm:t>
        <a:bodyPr/>
        <a:lstStyle/>
        <a:p>
          <a:endParaRPr lang="zh-CN" altLang="en-US">
            <a:latin typeface="华文仿宋" panose="02010600040101010101" pitchFamily="2" charset="-122"/>
            <a:ea typeface="华文仿宋" panose="02010600040101010101" pitchFamily="2" charset="-122"/>
          </a:endParaRPr>
        </a:p>
      </dgm:t>
    </dgm:pt>
    <dgm:pt modelId="{CD7A0363-1DD8-4D0F-B3C0-3564D80FBBA7}" type="sibTrans" cxnId="{DC18A14C-A1C1-40AF-9464-E9B36E904F46}">
      <dgm:prSet/>
      <dgm:spPr/>
      <dgm:t>
        <a:bodyPr/>
        <a:lstStyle/>
        <a:p>
          <a:endParaRPr lang="zh-CN" altLang="en-US">
            <a:latin typeface="华文仿宋" panose="02010600040101010101" pitchFamily="2" charset="-122"/>
            <a:ea typeface="华文仿宋" panose="02010600040101010101" pitchFamily="2" charset="-122"/>
          </a:endParaRPr>
        </a:p>
      </dgm:t>
    </dgm:pt>
    <dgm:pt modelId="{2314A4B8-E8EE-488C-B74C-5DD6BE153AF6}">
      <dgm:prSet phldrT="[文本]"/>
      <dgm:spPr/>
      <dgm:t>
        <a:bodyPr/>
        <a:lstStyle/>
        <a:p>
          <a:r>
            <a:rPr lang="zh-CN" altLang="en-US" dirty="0">
              <a:latin typeface="华文仿宋" panose="02010600040101010101" pitchFamily="2" charset="-122"/>
              <a:ea typeface="华文仿宋" panose="02010600040101010101" pitchFamily="2" charset="-122"/>
            </a:rPr>
            <a:t>微粒机械能</a:t>
          </a:r>
        </a:p>
      </dgm:t>
    </dgm:pt>
    <dgm:pt modelId="{336E46F3-AF23-4A54-8511-95FF48C71827}" type="parTrans" cxnId="{74B2D9C6-A51D-44E2-B239-614D34756533}">
      <dgm:prSet/>
      <dgm:spPr/>
      <dgm:t>
        <a:bodyPr/>
        <a:lstStyle/>
        <a:p>
          <a:endParaRPr lang="zh-CN" altLang="en-US">
            <a:latin typeface="华文仿宋" panose="02010600040101010101" pitchFamily="2" charset="-122"/>
            <a:ea typeface="华文仿宋" panose="02010600040101010101" pitchFamily="2" charset="-122"/>
          </a:endParaRPr>
        </a:p>
      </dgm:t>
    </dgm:pt>
    <dgm:pt modelId="{59CF5ACD-BD15-4EF6-ADC6-2F3F611FAAF0}" type="sibTrans" cxnId="{74B2D9C6-A51D-44E2-B239-614D34756533}">
      <dgm:prSet/>
      <dgm:spPr/>
      <dgm:t>
        <a:bodyPr/>
        <a:lstStyle/>
        <a:p>
          <a:endParaRPr lang="zh-CN" altLang="en-US">
            <a:latin typeface="华文仿宋" panose="02010600040101010101" pitchFamily="2" charset="-122"/>
            <a:ea typeface="华文仿宋" panose="02010600040101010101" pitchFamily="2" charset="-122"/>
          </a:endParaRPr>
        </a:p>
      </dgm:t>
    </dgm:pt>
    <dgm:pt modelId="{C82FB424-0E8B-43D7-A511-84DC2B511128}">
      <dgm:prSet phldrT="[文本]"/>
      <dgm:spPr/>
      <dgm:t>
        <a:bodyPr/>
        <a:lstStyle/>
        <a:p>
          <a:r>
            <a:rPr lang="zh-CN" altLang="en-US" dirty="0">
              <a:latin typeface="华文仿宋" panose="02010600040101010101" pitchFamily="2" charset="-122"/>
              <a:ea typeface="华文仿宋" panose="02010600040101010101" pitchFamily="2" charset="-122"/>
            </a:rPr>
            <a:t>粘滞阻力等耗散</a:t>
          </a:r>
        </a:p>
      </dgm:t>
    </dgm:pt>
    <dgm:pt modelId="{000F8FC2-1CFF-406E-9782-6B23FE0A13A8}" type="parTrans" cxnId="{2659FDCA-7282-46D2-B761-38E40FBC5D9A}">
      <dgm:prSet/>
      <dgm:spPr/>
      <dgm:t>
        <a:bodyPr/>
        <a:lstStyle/>
        <a:p>
          <a:endParaRPr lang="zh-CN" altLang="en-US">
            <a:latin typeface="华文仿宋" panose="02010600040101010101" pitchFamily="2" charset="-122"/>
            <a:ea typeface="华文仿宋" panose="02010600040101010101" pitchFamily="2" charset="-122"/>
          </a:endParaRPr>
        </a:p>
      </dgm:t>
    </dgm:pt>
    <dgm:pt modelId="{A0DCCBB9-492C-41BA-B241-6DA3CD7419DB}" type="sibTrans" cxnId="{2659FDCA-7282-46D2-B761-38E40FBC5D9A}">
      <dgm:prSet/>
      <dgm:spPr/>
      <dgm:t>
        <a:bodyPr/>
        <a:lstStyle/>
        <a:p>
          <a:endParaRPr lang="zh-CN" altLang="en-US">
            <a:latin typeface="华文仿宋" panose="02010600040101010101" pitchFamily="2" charset="-122"/>
            <a:ea typeface="华文仿宋" panose="02010600040101010101" pitchFamily="2" charset="-122"/>
          </a:endParaRPr>
        </a:p>
      </dgm:t>
    </dgm:pt>
    <dgm:pt modelId="{55D4C9C9-8666-4CED-B613-D132BAD08349}">
      <dgm:prSet phldrT="[文本]"/>
      <dgm:spPr/>
      <dgm:t>
        <a:bodyPr/>
        <a:lstStyle/>
        <a:p>
          <a:r>
            <a:rPr lang="zh-CN" altLang="en-US" dirty="0">
              <a:latin typeface="华文仿宋" panose="02010600040101010101" pitchFamily="2" charset="-122"/>
              <a:ea typeface="华文仿宋" panose="02010600040101010101" pitchFamily="2" charset="-122"/>
            </a:rPr>
            <a:t>动能</a:t>
          </a:r>
        </a:p>
      </dgm:t>
    </dgm:pt>
    <dgm:pt modelId="{4099018C-84CB-4D91-B7A9-81814004FA9C}" type="parTrans" cxnId="{11A97A4F-4152-47DB-8C34-9C89D51F2456}">
      <dgm:prSet/>
      <dgm:spPr/>
      <dgm:t>
        <a:bodyPr/>
        <a:lstStyle/>
        <a:p>
          <a:endParaRPr lang="zh-CN" altLang="en-US">
            <a:latin typeface="华文仿宋" panose="02010600040101010101" pitchFamily="2" charset="-122"/>
            <a:ea typeface="华文仿宋" panose="02010600040101010101" pitchFamily="2" charset="-122"/>
          </a:endParaRPr>
        </a:p>
      </dgm:t>
    </dgm:pt>
    <dgm:pt modelId="{DC628EBD-DF5F-4517-B061-F9A33435FA10}" type="sibTrans" cxnId="{11A97A4F-4152-47DB-8C34-9C89D51F2456}">
      <dgm:prSet/>
      <dgm:spPr/>
      <dgm:t>
        <a:bodyPr/>
        <a:lstStyle/>
        <a:p>
          <a:endParaRPr lang="zh-CN" altLang="en-US">
            <a:latin typeface="华文仿宋" panose="02010600040101010101" pitchFamily="2" charset="-122"/>
            <a:ea typeface="华文仿宋" panose="02010600040101010101" pitchFamily="2" charset="-122"/>
          </a:endParaRPr>
        </a:p>
      </dgm:t>
    </dgm:pt>
    <dgm:pt modelId="{1409FF82-58B6-4E47-ABB6-5D4C06111E7B}">
      <dgm:prSet phldrT="[文本]"/>
      <dgm:spPr/>
      <dgm:t>
        <a:bodyPr/>
        <a:lstStyle/>
        <a:p>
          <a:r>
            <a:rPr lang="zh-CN" altLang="en-US" dirty="0">
              <a:latin typeface="华文仿宋" panose="02010600040101010101" pitchFamily="2" charset="-122"/>
              <a:ea typeface="华文仿宋" panose="02010600040101010101" pitchFamily="2" charset="-122"/>
            </a:rPr>
            <a:t>重力势能</a:t>
          </a:r>
        </a:p>
      </dgm:t>
    </dgm:pt>
    <dgm:pt modelId="{80193EBE-D2CA-49CD-A9CE-7AAE59C888C6}" type="parTrans" cxnId="{B586D768-4C05-4097-89FD-EACF3220AA08}">
      <dgm:prSet/>
      <dgm:spPr/>
      <dgm:t>
        <a:bodyPr/>
        <a:lstStyle/>
        <a:p>
          <a:endParaRPr lang="zh-CN" altLang="en-US">
            <a:latin typeface="华文仿宋" panose="02010600040101010101" pitchFamily="2" charset="-122"/>
            <a:ea typeface="华文仿宋" panose="02010600040101010101" pitchFamily="2" charset="-122"/>
          </a:endParaRPr>
        </a:p>
      </dgm:t>
    </dgm:pt>
    <dgm:pt modelId="{27E0E38C-6970-42D1-857A-0CF6FE89D430}" type="sibTrans" cxnId="{B586D768-4C05-4097-89FD-EACF3220AA08}">
      <dgm:prSet/>
      <dgm:spPr/>
      <dgm:t>
        <a:bodyPr/>
        <a:lstStyle/>
        <a:p>
          <a:endParaRPr lang="zh-CN" altLang="en-US">
            <a:latin typeface="华文仿宋" panose="02010600040101010101" pitchFamily="2" charset="-122"/>
            <a:ea typeface="华文仿宋" panose="02010600040101010101" pitchFamily="2" charset="-122"/>
          </a:endParaRPr>
        </a:p>
      </dgm:t>
    </dgm:pt>
    <dgm:pt modelId="{AC18428A-685A-4797-8F0C-92932143530E}">
      <dgm:prSet phldrT="[文本]"/>
      <dgm:spPr/>
      <dgm:t>
        <a:bodyPr/>
        <a:lstStyle/>
        <a:p>
          <a:r>
            <a:rPr lang="zh-CN" altLang="en-US" dirty="0">
              <a:latin typeface="华文仿宋" panose="02010600040101010101" pitchFamily="2" charset="-122"/>
              <a:ea typeface="华文仿宋" panose="02010600040101010101" pitchFamily="2" charset="-122"/>
            </a:rPr>
            <a:t>重力势能</a:t>
          </a:r>
        </a:p>
      </dgm:t>
    </dgm:pt>
    <dgm:pt modelId="{B5D68891-2181-4115-A4C3-C40175EE95F3}" type="parTrans" cxnId="{BD0CE0FD-8A0E-4EAF-AEF3-0D0157F2D357}">
      <dgm:prSet/>
      <dgm:spPr/>
      <dgm:t>
        <a:bodyPr/>
        <a:lstStyle/>
        <a:p>
          <a:endParaRPr lang="zh-CN" altLang="en-US">
            <a:latin typeface="华文仿宋" panose="02010600040101010101" pitchFamily="2" charset="-122"/>
            <a:ea typeface="华文仿宋" panose="02010600040101010101" pitchFamily="2" charset="-122"/>
          </a:endParaRPr>
        </a:p>
      </dgm:t>
    </dgm:pt>
    <dgm:pt modelId="{18A36B73-F6B7-4544-8273-04EB25234465}" type="sibTrans" cxnId="{BD0CE0FD-8A0E-4EAF-AEF3-0D0157F2D357}">
      <dgm:prSet/>
      <dgm:spPr/>
      <dgm:t>
        <a:bodyPr/>
        <a:lstStyle/>
        <a:p>
          <a:endParaRPr lang="zh-CN" altLang="en-US">
            <a:latin typeface="华文仿宋" panose="02010600040101010101" pitchFamily="2" charset="-122"/>
            <a:ea typeface="华文仿宋" panose="02010600040101010101" pitchFamily="2" charset="-122"/>
          </a:endParaRPr>
        </a:p>
      </dgm:t>
    </dgm:pt>
    <dgm:pt modelId="{2FEC8AFA-7F0C-4947-8541-16F713181429}">
      <dgm:prSet phldrT="[文本]"/>
      <dgm:spPr/>
      <dgm:t>
        <a:bodyPr/>
        <a:lstStyle/>
        <a:p>
          <a:r>
            <a:rPr lang="zh-CN" altLang="en-US" dirty="0">
              <a:latin typeface="华文仿宋" panose="02010600040101010101" pitchFamily="2" charset="-122"/>
              <a:ea typeface="华文仿宋" panose="02010600040101010101" pitchFamily="2" charset="-122"/>
            </a:rPr>
            <a:t>动能</a:t>
          </a:r>
        </a:p>
      </dgm:t>
    </dgm:pt>
    <dgm:pt modelId="{9FFC0DBD-81C6-420F-A451-D8B8F842D1F4}" type="parTrans" cxnId="{B6647D16-3A6D-404B-BE70-BEBCE4407CC0}">
      <dgm:prSet/>
      <dgm:spPr/>
      <dgm:t>
        <a:bodyPr/>
        <a:lstStyle/>
        <a:p>
          <a:endParaRPr lang="zh-CN" altLang="en-US">
            <a:latin typeface="华文仿宋" panose="02010600040101010101" pitchFamily="2" charset="-122"/>
            <a:ea typeface="华文仿宋" panose="02010600040101010101" pitchFamily="2" charset="-122"/>
          </a:endParaRPr>
        </a:p>
      </dgm:t>
    </dgm:pt>
    <dgm:pt modelId="{0F0E800C-4AA7-4F48-A29C-790FC6011014}" type="sibTrans" cxnId="{B6647D16-3A6D-404B-BE70-BEBCE4407CC0}">
      <dgm:prSet/>
      <dgm:spPr/>
      <dgm:t>
        <a:bodyPr/>
        <a:lstStyle/>
        <a:p>
          <a:endParaRPr lang="zh-CN" altLang="en-US">
            <a:latin typeface="华文仿宋" panose="02010600040101010101" pitchFamily="2" charset="-122"/>
            <a:ea typeface="华文仿宋" panose="02010600040101010101" pitchFamily="2" charset="-122"/>
          </a:endParaRPr>
        </a:p>
      </dgm:t>
    </dgm:pt>
    <dgm:pt modelId="{F06E2916-D273-412E-8640-5366D211607C}" type="pres">
      <dgm:prSet presAssocID="{A53E9799-8AC7-498A-B43B-628E332DFC04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47D6CAB3-0E2C-4524-9227-CE9E12909DAD}" type="pres">
      <dgm:prSet presAssocID="{B8A89B03-D1A5-42B0-BFDD-F1681B3D5357}" presName="root1" presStyleCnt="0"/>
      <dgm:spPr/>
    </dgm:pt>
    <dgm:pt modelId="{3805D532-1B23-430B-9958-9CA83A0F1B68}" type="pres">
      <dgm:prSet presAssocID="{B8A89B03-D1A5-42B0-BFDD-F1681B3D5357}" presName="LevelOneTextNode" presStyleLbl="node0" presStyleIdx="0" presStyleCnt="1">
        <dgm:presLayoutVars>
          <dgm:chPref val="3"/>
        </dgm:presLayoutVars>
      </dgm:prSet>
      <dgm:spPr/>
    </dgm:pt>
    <dgm:pt modelId="{604303E8-7E42-49B8-8C30-6F73CF7C6882}" type="pres">
      <dgm:prSet presAssocID="{B8A89B03-D1A5-42B0-BFDD-F1681B3D5357}" presName="level2hierChild" presStyleCnt="0"/>
      <dgm:spPr/>
    </dgm:pt>
    <dgm:pt modelId="{B1AFB9F5-A667-4EB6-908E-B8BA13BA0C13}" type="pres">
      <dgm:prSet presAssocID="{BFFD6D3A-F3AF-4593-A532-6DBC9F67D4EC}" presName="conn2-1" presStyleLbl="parChTrans1D2" presStyleIdx="0" presStyleCnt="4"/>
      <dgm:spPr/>
    </dgm:pt>
    <dgm:pt modelId="{AA696881-8538-4B66-AADD-FAED332BAD6A}" type="pres">
      <dgm:prSet presAssocID="{BFFD6D3A-F3AF-4593-A532-6DBC9F67D4EC}" presName="connTx" presStyleLbl="parChTrans1D2" presStyleIdx="0" presStyleCnt="4"/>
      <dgm:spPr/>
    </dgm:pt>
    <dgm:pt modelId="{FA21E4CA-054D-4B6A-8B98-DF4B6C09CE1B}" type="pres">
      <dgm:prSet presAssocID="{F2CB9A85-1F39-4260-9022-BB4AF290A072}" presName="root2" presStyleCnt="0"/>
      <dgm:spPr/>
    </dgm:pt>
    <dgm:pt modelId="{E5E966E2-2AAD-4823-B76D-4E8306ABADD4}" type="pres">
      <dgm:prSet presAssocID="{F2CB9A85-1F39-4260-9022-BB4AF290A072}" presName="LevelTwoTextNode" presStyleLbl="node2" presStyleIdx="0" presStyleCnt="4">
        <dgm:presLayoutVars>
          <dgm:chPref val="3"/>
        </dgm:presLayoutVars>
      </dgm:prSet>
      <dgm:spPr/>
    </dgm:pt>
    <dgm:pt modelId="{235610CE-FEEB-4F57-8F2C-E88AF218A364}" type="pres">
      <dgm:prSet presAssocID="{F2CB9A85-1F39-4260-9022-BB4AF290A072}" presName="level3hierChild" presStyleCnt="0"/>
      <dgm:spPr/>
    </dgm:pt>
    <dgm:pt modelId="{1155680A-65F7-41D5-9DDB-51F1FE170205}" type="pres">
      <dgm:prSet presAssocID="{80193EBE-D2CA-49CD-A9CE-7AAE59C888C6}" presName="conn2-1" presStyleLbl="parChTrans1D3" presStyleIdx="0" presStyleCnt="4"/>
      <dgm:spPr/>
    </dgm:pt>
    <dgm:pt modelId="{080A511C-1E90-4285-8783-66BCACF8A713}" type="pres">
      <dgm:prSet presAssocID="{80193EBE-D2CA-49CD-A9CE-7AAE59C888C6}" presName="connTx" presStyleLbl="parChTrans1D3" presStyleIdx="0" presStyleCnt="4"/>
      <dgm:spPr/>
    </dgm:pt>
    <dgm:pt modelId="{6805E12B-63B8-4408-A613-DA89EA0419B0}" type="pres">
      <dgm:prSet presAssocID="{1409FF82-58B6-4E47-ABB6-5D4C06111E7B}" presName="root2" presStyleCnt="0"/>
      <dgm:spPr/>
    </dgm:pt>
    <dgm:pt modelId="{469A5817-BD8D-455B-AB8B-5ABB17F676D7}" type="pres">
      <dgm:prSet presAssocID="{1409FF82-58B6-4E47-ABB6-5D4C06111E7B}" presName="LevelTwoTextNode" presStyleLbl="node3" presStyleIdx="0" presStyleCnt="4">
        <dgm:presLayoutVars>
          <dgm:chPref val="3"/>
        </dgm:presLayoutVars>
      </dgm:prSet>
      <dgm:spPr/>
    </dgm:pt>
    <dgm:pt modelId="{D19B3EDC-D23C-4403-95B4-FEFEB1E6B2FB}" type="pres">
      <dgm:prSet presAssocID="{1409FF82-58B6-4E47-ABB6-5D4C06111E7B}" presName="level3hierChild" presStyleCnt="0"/>
      <dgm:spPr/>
    </dgm:pt>
    <dgm:pt modelId="{71267BE4-ED25-4528-8F02-4C090E69CC72}" type="pres">
      <dgm:prSet presAssocID="{4099018C-84CB-4D91-B7A9-81814004FA9C}" presName="conn2-1" presStyleLbl="parChTrans1D3" presStyleIdx="1" presStyleCnt="4"/>
      <dgm:spPr/>
    </dgm:pt>
    <dgm:pt modelId="{923AF5D6-77D0-4CFC-97F5-3F4F738A067E}" type="pres">
      <dgm:prSet presAssocID="{4099018C-84CB-4D91-B7A9-81814004FA9C}" presName="connTx" presStyleLbl="parChTrans1D3" presStyleIdx="1" presStyleCnt="4"/>
      <dgm:spPr/>
    </dgm:pt>
    <dgm:pt modelId="{8A6BE441-54B2-4517-809E-E7B8DFA60605}" type="pres">
      <dgm:prSet presAssocID="{55D4C9C9-8666-4CED-B613-D132BAD08349}" presName="root2" presStyleCnt="0"/>
      <dgm:spPr/>
    </dgm:pt>
    <dgm:pt modelId="{88D72BEB-97AD-4405-B91E-9C15E8634FEB}" type="pres">
      <dgm:prSet presAssocID="{55D4C9C9-8666-4CED-B613-D132BAD08349}" presName="LevelTwoTextNode" presStyleLbl="node3" presStyleIdx="1" presStyleCnt="4">
        <dgm:presLayoutVars>
          <dgm:chPref val="3"/>
        </dgm:presLayoutVars>
      </dgm:prSet>
      <dgm:spPr/>
    </dgm:pt>
    <dgm:pt modelId="{BCC06F9A-02F9-4BCA-9802-A33EA2A3CA5E}" type="pres">
      <dgm:prSet presAssocID="{55D4C9C9-8666-4CED-B613-D132BAD08349}" presName="level3hierChild" presStyleCnt="0"/>
      <dgm:spPr/>
    </dgm:pt>
    <dgm:pt modelId="{3F64EF28-0082-442D-A1DF-66BF8D5A4D9C}" type="pres">
      <dgm:prSet presAssocID="{336E46F3-AF23-4A54-8511-95FF48C71827}" presName="conn2-1" presStyleLbl="parChTrans1D2" presStyleIdx="1" presStyleCnt="4"/>
      <dgm:spPr/>
    </dgm:pt>
    <dgm:pt modelId="{3A120863-EC9B-42FC-931D-77B75C684873}" type="pres">
      <dgm:prSet presAssocID="{336E46F3-AF23-4A54-8511-95FF48C71827}" presName="connTx" presStyleLbl="parChTrans1D2" presStyleIdx="1" presStyleCnt="4"/>
      <dgm:spPr/>
    </dgm:pt>
    <dgm:pt modelId="{A433A873-256D-482F-804B-369A1E056F85}" type="pres">
      <dgm:prSet presAssocID="{2314A4B8-E8EE-488C-B74C-5DD6BE153AF6}" presName="root2" presStyleCnt="0"/>
      <dgm:spPr/>
    </dgm:pt>
    <dgm:pt modelId="{07417FCF-CDBE-4283-AD99-F101685D65B0}" type="pres">
      <dgm:prSet presAssocID="{2314A4B8-E8EE-488C-B74C-5DD6BE153AF6}" presName="LevelTwoTextNode" presStyleLbl="node2" presStyleIdx="1" presStyleCnt="4">
        <dgm:presLayoutVars>
          <dgm:chPref val="3"/>
        </dgm:presLayoutVars>
      </dgm:prSet>
      <dgm:spPr/>
    </dgm:pt>
    <dgm:pt modelId="{A82051D3-292B-43BC-A81D-A539A95349D7}" type="pres">
      <dgm:prSet presAssocID="{2314A4B8-E8EE-488C-B74C-5DD6BE153AF6}" presName="level3hierChild" presStyleCnt="0"/>
      <dgm:spPr/>
    </dgm:pt>
    <dgm:pt modelId="{4A98D9B3-C0C5-44DB-A0B4-108DF066B8D2}" type="pres">
      <dgm:prSet presAssocID="{B5D68891-2181-4115-A4C3-C40175EE95F3}" presName="conn2-1" presStyleLbl="parChTrans1D3" presStyleIdx="2" presStyleCnt="4"/>
      <dgm:spPr/>
    </dgm:pt>
    <dgm:pt modelId="{BACCA241-7877-4872-8EFF-58ECF20ABD78}" type="pres">
      <dgm:prSet presAssocID="{B5D68891-2181-4115-A4C3-C40175EE95F3}" presName="connTx" presStyleLbl="parChTrans1D3" presStyleIdx="2" presStyleCnt="4"/>
      <dgm:spPr/>
    </dgm:pt>
    <dgm:pt modelId="{797051CA-19AD-44E4-8C40-1E4780BAEF71}" type="pres">
      <dgm:prSet presAssocID="{AC18428A-685A-4797-8F0C-92932143530E}" presName="root2" presStyleCnt="0"/>
      <dgm:spPr/>
    </dgm:pt>
    <dgm:pt modelId="{230FEA03-1C53-47C0-8221-6B5FB40F5EBE}" type="pres">
      <dgm:prSet presAssocID="{AC18428A-685A-4797-8F0C-92932143530E}" presName="LevelTwoTextNode" presStyleLbl="node3" presStyleIdx="2" presStyleCnt="4">
        <dgm:presLayoutVars>
          <dgm:chPref val="3"/>
        </dgm:presLayoutVars>
      </dgm:prSet>
      <dgm:spPr/>
    </dgm:pt>
    <dgm:pt modelId="{2E58EED7-359D-42C9-A5A0-7EBAC08943FB}" type="pres">
      <dgm:prSet presAssocID="{AC18428A-685A-4797-8F0C-92932143530E}" presName="level3hierChild" presStyleCnt="0"/>
      <dgm:spPr/>
    </dgm:pt>
    <dgm:pt modelId="{AE8945FC-60E3-4E4A-8084-AD0A8849CCA9}" type="pres">
      <dgm:prSet presAssocID="{9FFC0DBD-81C6-420F-A451-D8B8F842D1F4}" presName="conn2-1" presStyleLbl="parChTrans1D3" presStyleIdx="3" presStyleCnt="4"/>
      <dgm:spPr/>
    </dgm:pt>
    <dgm:pt modelId="{D0BD2AD7-F7A6-40F1-99AE-298627DA80F4}" type="pres">
      <dgm:prSet presAssocID="{9FFC0DBD-81C6-420F-A451-D8B8F842D1F4}" presName="connTx" presStyleLbl="parChTrans1D3" presStyleIdx="3" presStyleCnt="4"/>
      <dgm:spPr/>
    </dgm:pt>
    <dgm:pt modelId="{3B4A1830-D846-4395-B0EC-444914750B66}" type="pres">
      <dgm:prSet presAssocID="{2FEC8AFA-7F0C-4947-8541-16F713181429}" presName="root2" presStyleCnt="0"/>
      <dgm:spPr/>
    </dgm:pt>
    <dgm:pt modelId="{992F4D9E-410B-441D-B898-898EFF8E7049}" type="pres">
      <dgm:prSet presAssocID="{2FEC8AFA-7F0C-4947-8541-16F713181429}" presName="LevelTwoTextNode" presStyleLbl="node3" presStyleIdx="3" presStyleCnt="4">
        <dgm:presLayoutVars>
          <dgm:chPref val="3"/>
        </dgm:presLayoutVars>
      </dgm:prSet>
      <dgm:spPr/>
    </dgm:pt>
    <dgm:pt modelId="{4BD54543-EBAA-46EB-9037-0387D2906433}" type="pres">
      <dgm:prSet presAssocID="{2FEC8AFA-7F0C-4947-8541-16F713181429}" presName="level3hierChild" presStyleCnt="0"/>
      <dgm:spPr/>
    </dgm:pt>
    <dgm:pt modelId="{7ED12B0F-8BDE-4A42-B6B9-34999D0BD856}" type="pres">
      <dgm:prSet presAssocID="{000F8FC2-1CFF-406E-9782-6B23FE0A13A8}" presName="conn2-1" presStyleLbl="parChTrans1D2" presStyleIdx="2" presStyleCnt="4"/>
      <dgm:spPr/>
    </dgm:pt>
    <dgm:pt modelId="{15AB69B8-18A1-4177-A9F7-AD7FFF31D036}" type="pres">
      <dgm:prSet presAssocID="{000F8FC2-1CFF-406E-9782-6B23FE0A13A8}" presName="connTx" presStyleLbl="parChTrans1D2" presStyleIdx="2" presStyleCnt="4"/>
      <dgm:spPr/>
    </dgm:pt>
    <dgm:pt modelId="{F63C7731-5C27-428F-A1FC-8C8A2358472E}" type="pres">
      <dgm:prSet presAssocID="{C82FB424-0E8B-43D7-A511-84DC2B511128}" presName="root2" presStyleCnt="0"/>
      <dgm:spPr/>
    </dgm:pt>
    <dgm:pt modelId="{12B4DC41-E760-49C0-8323-8679BC082D63}" type="pres">
      <dgm:prSet presAssocID="{C82FB424-0E8B-43D7-A511-84DC2B511128}" presName="LevelTwoTextNode" presStyleLbl="node2" presStyleIdx="2" presStyleCnt="4">
        <dgm:presLayoutVars>
          <dgm:chPref val="3"/>
        </dgm:presLayoutVars>
      </dgm:prSet>
      <dgm:spPr/>
    </dgm:pt>
    <dgm:pt modelId="{B53B933B-3FA9-40DB-A31F-F8471F93C153}" type="pres">
      <dgm:prSet presAssocID="{C82FB424-0E8B-43D7-A511-84DC2B511128}" presName="level3hierChild" presStyleCnt="0"/>
      <dgm:spPr/>
    </dgm:pt>
    <dgm:pt modelId="{DAC39B67-DBBE-4E0A-8930-EAEFECB6C3DF}" type="pres">
      <dgm:prSet presAssocID="{C18ED761-5803-4198-B837-5E26F0CB6C14}" presName="conn2-1" presStyleLbl="parChTrans1D2" presStyleIdx="3" presStyleCnt="4"/>
      <dgm:spPr/>
    </dgm:pt>
    <dgm:pt modelId="{86B1AC92-C437-4D4D-BD66-16C824D6EF1A}" type="pres">
      <dgm:prSet presAssocID="{C18ED761-5803-4198-B837-5E26F0CB6C14}" presName="connTx" presStyleLbl="parChTrans1D2" presStyleIdx="3" presStyleCnt="4"/>
      <dgm:spPr/>
    </dgm:pt>
    <dgm:pt modelId="{38F86B45-9EC7-47F2-A09E-FE097D3FAF12}" type="pres">
      <dgm:prSet presAssocID="{7B5FA2A0-5597-4F3D-82F4-6313D4F4A127}" presName="root2" presStyleCnt="0"/>
      <dgm:spPr/>
    </dgm:pt>
    <dgm:pt modelId="{53F1F376-1B70-43B4-ADAF-C9E99FD42E41}" type="pres">
      <dgm:prSet presAssocID="{7B5FA2A0-5597-4F3D-82F4-6313D4F4A127}" presName="LevelTwoTextNode" presStyleLbl="node2" presStyleIdx="3" presStyleCnt="4">
        <dgm:presLayoutVars>
          <dgm:chPref val="3"/>
        </dgm:presLayoutVars>
      </dgm:prSet>
      <dgm:spPr/>
    </dgm:pt>
    <dgm:pt modelId="{B42CDF94-ACA8-4F0C-9AC1-4DF1777D09C1}" type="pres">
      <dgm:prSet presAssocID="{7B5FA2A0-5597-4F3D-82F4-6313D4F4A127}" presName="level3hierChild" presStyleCnt="0"/>
      <dgm:spPr/>
    </dgm:pt>
  </dgm:ptLst>
  <dgm:cxnLst>
    <dgm:cxn modelId="{1AD2A209-A739-4B0E-B82E-65CB7B74F238}" type="presOf" srcId="{80193EBE-D2CA-49CD-A9CE-7AAE59C888C6}" destId="{1155680A-65F7-41D5-9DDB-51F1FE170205}" srcOrd="0" destOrd="0" presId="urn:microsoft.com/office/officeart/2005/8/layout/hierarchy2"/>
    <dgm:cxn modelId="{5A8FF80A-3332-4C07-9A37-62B0590EEB6D}" type="presOf" srcId="{2FEC8AFA-7F0C-4947-8541-16F713181429}" destId="{992F4D9E-410B-441D-B898-898EFF8E7049}" srcOrd="0" destOrd="0" presId="urn:microsoft.com/office/officeart/2005/8/layout/hierarchy2"/>
    <dgm:cxn modelId="{A470670D-FD05-40F7-AF4A-4D9BF97FF805}" type="presOf" srcId="{4099018C-84CB-4D91-B7A9-81814004FA9C}" destId="{71267BE4-ED25-4528-8F02-4C090E69CC72}" srcOrd="0" destOrd="0" presId="urn:microsoft.com/office/officeart/2005/8/layout/hierarchy2"/>
    <dgm:cxn modelId="{59833C11-86D8-4128-993E-2136C1FFD359}" type="presOf" srcId="{2314A4B8-E8EE-488C-B74C-5DD6BE153AF6}" destId="{07417FCF-CDBE-4283-AD99-F101685D65B0}" srcOrd="0" destOrd="0" presId="urn:microsoft.com/office/officeart/2005/8/layout/hierarchy2"/>
    <dgm:cxn modelId="{B6647D16-3A6D-404B-BE70-BEBCE4407CC0}" srcId="{2314A4B8-E8EE-488C-B74C-5DD6BE153AF6}" destId="{2FEC8AFA-7F0C-4947-8541-16F713181429}" srcOrd="1" destOrd="0" parTransId="{9FFC0DBD-81C6-420F-A451-D8B8F842D1F4}" sibTransId="{0F0E800C-4AA7-4F48-A29C-790FC6011014}"/>
    <dgm:cxn modelId="{E90E4319-495D-45BB-A5A2-7D84121D710D}" type="presOf" srcId="{A53E9799-8AC7-498A-B43B-628E332DFC04}" destId="{F06E2916-D273-412E-8640-5366D211607C}" srcOrd="0" destOrd="0" presId="urn:microsoft.com/office/officeart/2005/8/layout/hierarchy2"/>
    <dgm:cxn modelId="{D5578C21-B4E4-49FD-9B38-AF2FFA6A9693}" type="presOf" srcId="{000F8FC2-1CFF-406E-9782-6B23FE0A13A8}" destId="{15AB69B8-18A1-4177-A9F7-AD7FFF31D036}" srcOrd="1" destOrd="0" presId="urn:microsoft.com/office/officeart/2005/8/layout/hierarchy2"/>
    <dgm:cxn modelId="{F10F122B-2E73-4819-8008-E851E07E4C47}" type="presOf" srcId="{C18ED761-5803-4198-B837-5E26F0CB6C14}" destId="{DAC39B67-DBBE-4E0A-8930-EAEFECB6C3DF}" srcOrd="0" destOrd="0" presId="urn:microsoft.com/office/officeart/2005/8/layout/hierarchy2"/>
    <dgm:cxn modelId="{063B152F-0855-4802-9FDE-5846839C1FAB}" type="presOf" srcId="{55D4C9C9-8666-4CED-B613-D132BAD08349}" destId="{88D72BEB-97AD-4405-B91E-9C15E8634FEB}" srcOrd="0" destOrd="0" presId="urn:microsoft.com/office/officeart/2005/8/layout/hierarchy2"/>
    <dgm:cxn modelId="{F1B33B31-6327-40E4-B437-5996BF2B6232}" type="presOf" srcId="{80193EBE-D2CA-49CD-A9CE-7AAE59C888C6}" destId="{080A511C-1E90-4285-8783-66BCACF8A713}" srcOrd="1" destOrd="0" presId="urn:microsoft.com/office/officeart/2005/8/layout/hierarchy2"/>
    <dgm:cxn modelId="{3D8DDB67-467B-4BE5-A063-6B3B4A822B75}" type="presOf" srcId="{B5D68891-2181-4115-A4C3-C40175EE95F3}" destId="{4A98D9B3-C0C5-44DB-A0B4-108DF066B8D2}" srcOrd="0" destOrd="0" presId="urn:microsoft.com/office/officeart/2005/8/layout/hierarchy2"/>
    <dgm:cxn modelId="{B586D768-4C05-4097-89FD-EACF3220AA08}" srcId="{F2CB9A85-1F39-4260-9022-BB4AF290A072}" destId="{1409FF82-58B6-4E47-ABB6-5D4C06111E7B}" srcOrd="0" destOrd="0" parTransId="{80193EBE-D2CA-49CD-A9CE-7AAE59C888C6}" sibTransId="{27E0E38C-6970-42D1-857A-0CF6FE89D430}"/>
    <dgm:cxn modelId="{83CC8949-CE62-45FB-B957-CFA679407447}" type="presOf" srcId="{C18ED761-5803-4198-B837-5E26F0CB6C14}" destId="{86B1AC92-C437-4D4D-BD66-16C824D6EF1A}" srcOrd="1" destOrd="0" presId="urn:microsoft.com/office/officeart/2005/8/layout/hierarchy2"/>
    <dgm:cxn modelId="{DC18A14C-A1C1-40AF-9464-E9B36E904F46}" srcId="{B8A89B03-D1A5-42B0-BFDD-F1681B3D5357}" destId="{7B5FA2A0-5597-4F3D-82F4-6313D4F4A127}" srcOrd="3" destOrd="0" parTransId="{C18ED761-5803-4198-B837-5E26F0CB6C14}" sibTransId="{CD7A0363-1DD8-4D0F-B3C0-3564D80FBBA7}"/>
    <dgm:cxn modelId="{DCBDC04E-4F14-473C-A24F-F61B1FB96373}" type="presOf" srcId="{C82FB424-0E8B-43D7-A511-84DC2B511128}" destId="{12B4DC41-E760-49C0-8323-8679BC082D63}" srcOrd="0" destOrd="0" presId="urn:microsoft.com/office/officeart/2005/8/layout/hierarchy2"/>
    <dgm:cxn modelId="{11A97A4F-4152-47DB-8C34-9C89D51F2456}" srcId="{F2CB9A85-1F39-4260-9022-BB4AF290A072}" destId="{55D4C9C9-8666-4CED-B613-D132BAD08349}" srcOrd="1" destOrd="0" parTransId="{4099018C-84CB-4D91-B7A9-81814004FA9C}" sibTransId="{DC628EBD-DF5F-4517-B061-F9A33435FA10}"/>
    <dgm:cxn modelId="{5D252070-41EA-4ABA-8982-F91AAEFD4851}" type="presOf" srcId="{000F8FC2-1CFF-406E-9782-6B23FE0A13A8}" destId="{7ED12B0F-8BDE-4A42-B6B9-34999D0BD856}" srcOrd="0" destOrd="0" presId="urn:microsoft.com/office/officeart/2005/8/layout/hierarchy2"/>
    <dgm:cxn modelId="{25342E52-773B-44CA-B06A-02201122A03E}" type="presOf" srcId="{1409FF82-58B6-4E47-ABB6-5D4C06111E7B}" destId="{469A5817-BD8D-455B-AB8B-5ABB17F676D7}" srcOrd="0" destOrd="0" presId="urn:microsoft.com/office/officeart/2005/8/layout/hierarchy2"/>
    <dgm:cxn modelId="{618C8D53-9BB4-4CB0-8A29-B5DAD3B77D01}" type="presOf" srcId="{4099018C-84CB-4D91-B7A9-81814004FA9C}" destId="{923AF5D6-77D0-4CFC-97F5-3F4F738A067E}" srcOrd="1" destOrd="0" presId="urn:microsoft.com/office/officeart/2005/8/layout/hierarchy2"/>
    <dgm:cxn modelId="{D8B2DE56-28BB-4508-85C8-DFC05A911499}" type="presOf" srcId="{BFFD6D3A-F3AF-4593-A532-6DBC9F67D4EC}" destId="{AA696881-8538-4B66-AADD-FAED332BAD6A}" srcOrd="1" destOrd="0" presId="urn:microsoft.com/office/officeart/2005/8/layout/hierarchy2"/>
    <dgm:cxn modelId="{CADA8C77-E919-4C62-A63B-074F07CA790A}" srcId="{B8A89B03-D1A5-42B0-BFDD-F1681B3D5357}" destId="{F2CB9A85-1F39-4260-9022-BB4AF290A072}" srcOrd="0" destOrd="0" parTransId="{BFFD6D3A-F3AF-4593-A532-6DBC9F67D4EC}" sibTransId="{7F3CE492-B51B-4B8D-89AF-AF073541BBC9}"/>
    <dgm:cxn modelId="{AFE35995-7851-4C2F-9574-5E5530B862E1}" type="presOf" srcId="{B5D68891-2181-4115-A4C3-C40175EE95F3}" destId="{BACCA241-7877-4872-8EFF-58ECF20ABD78}" srcOrd="1" destOrd="0" presId="urn:microsoft.com/office/officeart/2005/8/layout/hierarchy2"/>
    <dgm:cxn modelId="{0AEE02A3-92DD-4238-84DE-F535D7826FDC}" type="presOf" srcId="{336E46F3-AF23-4A54-8511-95FF48C71827}" destId="{3A120863-EC9B-42FC-931D-77B75C684873}" srcOrd="1" destOrd="0" presId="urn:microsoft.com/office/officeart/2005/8/layout/hierarchy2"/>
    <dgm:cxn modelId="{67127DB2-4523-4799-80EC-D0455DBB7A06}" type="presOf" srcId="{336E46F3-AF23-4A54-8511-95FF48C71827}" destId="{3F64EF28-0082-442D-A1DF-66BF8D5A4D9C}" srcOrd="0" destOrd="0" presId="urn:microsoft.com/office/officeart/2005/8/layout/hierarchy2"/>
    <dgm:cxn modelId="{4C7A67BF-1414-4B1F-AC5C-8E08ED57CD4A}" type="presOf" srcId="{7B5FA2A0-5597-4F3D-82F4-6313D4F4A127}" destId="{53F1F376-1B70-43B4-ADAF-C9E99FD42E41}" srcOrd="0" destOrd="0" presId="urn:microsoft.com/office/officeart/2005/8/layout/hierarchy2"/>
    <dgm:cxn modelId="{A9719CBF-619A-444D-89A0-EBE48042FA45}" type="presOf" srcId="{F2CB9A85-1F39-4260-9022-BB4AF290A072}" destId="{E5E966E2-2AAD-4823-B76D-4E8306ABADD4}" srcOrd="0" destOrd="0" presId="urn:microsoft.com/office/officeart/2005/8/layout/hierarchy2"/>
    <dgm:cxn modelId="{74B2D9C6-A51D-44E2-B239-614D34756533}" srcId="{B8A89B03-D1A5-42B0-BFDD-F1681B3D5357}" destId="{2314A4B8-E8EE-488C-B74C-5DD6BE153AF6}" srcOrd="1" destOrd="0" parTransId="{336E46F3-AF23-4A54-8511-95FF48C71827}" sibTransId="{59CF5ACD-BD15-4EF6-ADC6-2F3F611FAAF0}"/>
    <dgm:cxn modelId="{166469C7-9910-488E-8B37-1FDB6594112C}" srcId="{A53E9799-8AC7-498A-B43B-628E332DFC04}" destId="{B8A89B03-D1A5-42B0-BFDD-F1681B3D5357}" srcOrd="0" destOrd="0" parTransId="{32388627-DEC4-4D37-AAD2-7130315C9720}" sibTransId="{FAA3344F-E15B-4D93-AD59-719367AF1798}"/>
    <dgm:cxn modelId="{0741A3C8-0A9F-4D02-9A4E-2E636A0A20FE}" type="presOf" srcId="{9FFC0DBD-81C6-420F-A451-D8B8F842D1F4}" destId="{AE8945FC-60E3-4E4A-8084-AD0A8849CCA9}" srcOrd="0" destOrd="0" presId="urn:microsoft.com/office/officeart/2005/8/layout/hierarchy2"/>
    <dgm:cxn modelId="{5DD3C3C9-D5BA-46F8-BD28-DDBF675C49B7}" type="presOf" srcId="{AC18428A-685A-4797-8F0C-92932143530E}" destId="{230FEA03-1C53-47C0-8221-6B5FB40F5EBE}" srcOrd="0" destOrd="0" presId="urn:microsoft.com/office/officeart/2005/8/layout/hierarchy2"/>
    <dgm:cxn modelId="{2659FDCA-7282-46D2-B761-38E40FBC5D9A}" srcId="{B8A89B03-D1A5-42B0-BFDD-F1681B3D5357}" destId="{C82FB424-0E8B-43D7-A511-84DC2B511128}" srcOrd="2" destOrd="0" parTransId="{000F8FC2-1CFF-406E-9782-6B23FE0A13A8}" sibTransId="{A0DCCBB9-492C-41BA-B241-6DA3CD7419DB}"/>
    <dgm:cxn modelId="{026D0ECE-00A7-4212-9EEB-8F88C2031FD4}" type="presOf" srcId="{BFFD6D3A-F3AF-4593-A532-6DBC9F67D4EC}" destId="{B1AFB9F5-A667-4EB6-908E-B8BA13BA0C13}" srcOrd="0" destOrd="0" presId="urn:microsoft.com/office/officeart/2005/8/layout/hierarchy2"/>
    <dgm:cxn modelId="{C6E6E6DF-D8E0-4EE9-8932-4D44647306B6}" type="presOf" srcId="{9FFC0DBD-81C6-420F-A451-D8B8F842D1F4}" destId="{D0BD2AD7-F7A6-40F1-99AE-298627DA80F4}" srcOrd="1" destOrd="0" presId="urn:microsoft.com/office/officeart/2005/8/layout/hierarchy2"/>
    <dgm:cxn modelId="{6AB602FC-AFCD-4A02-97E5-9DF8F2E2A148}" type="presOf" srcId="{B8A89B03-D1A5-42B0-BFDD-F1681B3D5357}" destId="{3805D532-1B23-430B-9958-9CA83A0F1B68}" srcOrd="0" destOrd="0" presId="urn:microsoft.com/office/officeart/2005/8/layout/hierarchy2"/>
    <dgm:cxn modelId="{BD0CE0FD-8A0E-4EAF-AEF3-0D0157F2D357}" srcId="{2314A4B8-E8EE-488C-B74C-5DD6BE153AF6}" destId="{AC18428A-685A-4797-8F0C-92932143530E}" srcOrd="0" destOrd="0" parTransId="{B5D68891-2181-4115-A4C3-C40175EE95F3}" sibTransId="{18A36B73-F6B7-4544-8273-04EB25234465}"/>
    <dgm:cxn modelId="{149C4D5F-835D-4D9C-8A54-339E7F98C1EF}" type="presParOf" srcId="{F06E2916-D273-412E-8640-5366D211607C}" destId="{47D6CAB3-0E2C-4524-9227-CE9E12909DAD}" srcOrd="0" destOrd="0" presId="urn:microsoft.com/office/officeart/2005/8/layout/hierarchy2"/>
    <dgm:cxn modelId="{AA19606F-B4FF-4533-B08F-D0219569DE6B}" type="presParOf" srcId="{47D6CAB3-0E2C-4524-9227-CE9E12909DAD}" destId="{3805D532-1B23-430B-9958-9CA83A0F1B68}" srcOrd="0" destOrd="0" presId="urn:microsoft.com/office/officeart/2005/8/layout/hierarchy2"/>
    <dgm:cxn modelId="{725DD250-D05F-4533-871A-EECFF41CBC7D}" type="presParOf" srcId="{47D6CAB3-0E2C-4524-9227-CE9E12909DAD}" destId="{604303E8-7E42-49B8-8C30-6F73CF7C6882}" srcOrd="1" destOrd="0" presId="urn:microsoft.com/office/officeart/2005/8/layout/hierarchy2"/>
    <dgm:cxn modelId="{43596F52-22FD-4E84-9F2E-6CB35AEE2A9A}" type="presParOf" srcId="{604303E8-7E42-49B8-8C30-6F73CF7C6882}" destId="{B1AFB9F5-A667-4EB6-908E-B8BA13BA0C13}" srcOrd="0" destOrd="0" presId="urn:microsoft.com/office/officeart/2005/8/layout/hierarchy2"/>
    <dgm:cxn modelId="{C29D08CD-A108-41C7-B7D9-BC2194E75B69}" type="presParOf" srcId="{B1AFB9F5-A667-4EB6-908E-B8BA13BA0C13}" destId="{AA696881-8538-4B66-AADD-FAED332BAD6A}" srcOrd="0" destOrd="0" presId="urn:microsoft.com/office/officeart/2005/8/layout/hierarchy2"/>
    <dgm:cxn modelId="{18B2E561-797C-4906-8B34-A42AD2418910}" type="presParOf" srcId="{604303E8-7E42-49B8-8C30-6F73CF7C6882}" destId="{FA21E4CA-054D-4B6A-8B98-DF4B6C09CE1B}" srcOrd="1" destOrd="0" presId="urn:microsoft.com/office/officeart/2005/8/layout/hierarchy2"/>
    <dgm:cxn modelId="{62FE07CF-6AE3-4688-B6F4-0A8A54574F0E}" type="presParOf" srcId="{FA21E4CA-054D-4B6A-8B98-DF4B6C09CE1B}" destId="{E5E966E2-2AAD-4823-B76D-4E8306ABADD4}" srcOrd="0" destOrd="0" presId="urn:microsoft.com/office/officeart/2005/8/layout/hierarchy2"/>
    <dgm:cxn modelId="{16309599-3708-4A31-BB77-14D4BE1E3D29}" type="presParOf" srcId="{FA21E4CA-054D-4B6A-8B98-DF4B6C09CE1B}" destId="{235610CE-FEEB-4F57-8F2C-E88AF218A364}" srcOrd="1" destOrd="0" presId="urn:microsoft.com/office/officeart/2005/8/layout/hierarchy2"/>
    <dgm:cxn modelId="{BFEE68E2-005E-4AB2-BADE-9624B1C5B0CE}" type="presParOf" srcId="{235610CE-FEEB-4F57-8F2C-E88AF218A364}" destId="{1155680A-65F7-41D5-9DDB-51F1FE170205}" srcOrd="0" destOrd="0" presId="urn:microsoft.com/office/officeart/2005/8/layout/hierarchy2"/>
    <dgm:cxn modelId="{33E28A8D-C5D7-490A-8507-E92290CF8BE0}" type="presParOf" srcId="{1155680A-65F7-41D5-9DDB-51F1FE170205}" destId="{080A511C-1E90-4285-8783-66BCACF8A713}" srcOrd="0" destOrd="0" presId="urn:microsoft.com/office/officeart/2005/8/layout/hierarchy2"/>
    <dgm:cxn modelId="{6CEE9511-DD01-466C-8C2A-9CA70BC7565A}" type="presParOf" srcId="{235610CE-FEEB-4F57-8F2C-E88AF218A364}" destId="{6805E12B-63B8-4408-A613-DA89EA0419B0}" srcOrd="1" destOrd="0" presId="urn:microsoft.com/office/officeart/2005/8/layout/hierarchy2"/>
    <dgm:cxn modelId="{DFC639D0-9BA6-4708-9F68-A2BE7120E901}" type="presParOf" srcId="{6805E12B-63B8-4408-A613-DA89EA0419B0}" destId="{469A5817-BD8D-455B-AB8B-5ABB17F676D7}" srcOrd="0" destOrd="0" presId="urn:microsoft.com/office/officeart/2005/8/layout/hierarchy2"/>
    <dgm:cxn modelId="{7FAC49E8-BA66-4700-B9AA-1F2437C1F8AB}" type="presParOf" srcId="{6805E12B-63B8-4408-A613-DA89EA0419B0}" destId="{D19B3EDC-D23C-4403-95B4-FEFEB1E6B2FB}" srcOrd="1" destOrd="0" presId="urn:microsoft.com/office/officeart/2005/8/layout/hierarchy2"/>
    <dgm:cxn modelId="{CAD38E97-A922-4726-98CF-172626BAD7C1}" type="presParOf" srcId="{235610CE-FEEB-4F57-8F2C-E88AF218A364}" destId="{71267BE4-ED25-4528-8F02-4C090E69CC72}" srcOrd="2" destOrd="0" presId="urn:microsoft.com/office/officeart/2005/8/layout/hierarchy2"/>
    <dgm:cxn modelId="{4FF7EA8D-9220-4076-927F-897B0C6D0BBC}" type="presParOf" srcId="{71267BE4-ED25-4528-8F02-4C090E69CC72}" destId="{923AF5D6-77D0-4CFC-97F5-3F4F738A067E}" srcOrd="0" destOrd="0" presId="urn:microsoft.com/office/officeart/2005/8/layout/hierarchy2"/>
    <dgm:cxn modelId="{A149B362-A20E-4064-8940-3550F8956BDB}" type="presParOf" srcId="{235610CE-FEEB-4F57-8F2C-E88AF218A364}" destId="{8A6BE441-54B2-4517-809E-E7B8DFA60605}" srcOrd="3" destOrd="0" presId="urn:microsoft.com/office/officeart/2005/8/layout/hierarchy2"/>
    <dgm:cxn modelId="{B20CEFBE-A1A6-4ACD-8836-A5E77884C67C}" type="presParOf" srcId="{8A6BE441-54B2-4517-809E-E7B8DFA60605}" destId="{88D72BEB-97AD-4405-B91E-9C15E8634FEB}" srcOrd="0" destOrd="0" presId="urn:microsoft.com/office/officeart/2005/8/layout/hierarchy2"/>
    <dgm:cxn modelId="{6792C940-1EFB-4539-B413-ACEF49767B3E}" type="presParOf" srcId="{8A6BE441-54B2-4517-809E-E7B8DFA60605}" destId="{BCC06F9A-02F9-4BCA-9802-A33EA2A3CA5E}" srcOrd="1" destOrd="0" presId="urn:microsoft.com/office/officeart/2005/8/layout/hierarchy2"/>
    <dgm:cxn modelId="{1281D8EE-2575-43FC-89BD-9CD00E8827E5}" type="presParOf" srcId="{604303E8-7E42-49B8-8C30-6F73CF7C6882}" destId="{3F64EF28-0082-442D-A1DF-66BF8D5A4D9C}" srcOrd="2" destOrd="0" presId="urn:microsoft.com/office/officeart/2005/8/layout/hierarchy2"/>
    <dgm:cxn modelId="{8FE539D7-2CEA-4EE4-B44A-2A41CF2BF42B}" type="presParOf" srcId="{3F64EF28-0082-442D-A1DF-66BF8D5A4D9C}" destId="{3A120863-EC9B-42FC-931D-77B75C684873}" srcOrd="0" destOrd="0" presId="urn:microsoft.com/office/officeart/2005/8/layout/hierarchy2"/>
    <dgm:cxn modelId="{E58535A4-7918-4A08-A0BA-83B5B612385F}" type="presParOf" srcId="{604303E8-7E42-49B8-8C30-6F73CF7C6882}" destId="{A433A873-256D-482F-804B-369A1E056F85}" srcOrd="3" destOrd="0" presId="urn:microsoft.com/office/officeart/2005/8/layout/hierarchy2"/>
    <dgm:cxn modelId="{55A07F20-9294-44B0-882F-19450AEC6067}" type="presParOf" srcId="{A433A873-256D-482F-804B-369A1E056F85}" destId="{07417FCF-CDBE-4283-AD99-F101685D65B0}" srcOrd="0" destOrd="0" presId="urn:microsoft.com/office/officeart/2005/8/layout/hierarchy2"/>
    <dgm:cxn modelId="{283364B5-7F7D-4D45-906F-40829770F1A9}" type="presParOf" srcId="{A433A873-256D-482F-804B-369A1E056F85}" destId="{A82051D3-292B-43BC-A81D-A539A95349D7}" srcOrd="1" destOrd="0" presId="urn:microsoft.com/office/officeart/2005/8/layout/hierarchy2"/>
    <dgm:cxn modelId="{EA14CF66-C08E-4A2A-A038-6DC1DDC12294}" type="presParOf" srcId="{A82051D3-292B-43BC-A81D-A539A95349D7}" destId="{4A98D9B3-C0C5-44DB-A0B4-108DF066B8D2}" srcOrd="0" destOrd="0" presId="urn:microsoft.com/office/officeart/2005/8/layout/hierarchy2"/>
    <dgm:cxn modelId="{AB5FA915-9202-4558-B7CC-52A97DDF1DB2}" type="presParOf" srcId="{4A98D9B3-C0C5-44DB-A0B4-108DF066B8D2}" destId="{BACCA241-7877-4872-8EFF-58ECF20ABD78}" srcOrd="0" destOrd="0" presId="urn:microsoft.com/office/officeart/2005/8/layout/hierarchy2"/>
    <dgm:cxn modelId="{F5F99F97-4044-4684-814C-74AC00C11790}" type="presParOf" srcId="{A82051D3-292B-43BC-A81D-A539A95349D7}" destId="{797051CA-19AD-44E4-8C40-1E4780BAEF71}" srcOrd="1" destOrd="0" presId="urn:microsoft.com/office/officeart/2005/8/layout/hierarchy2"/>
    <dgm:cxn modelId="{84E1884B-8D8E-459D-A11A-9870A8E17D4D}" type="presParOf" srcId="{797051CA-19AD-44E4-8C40-1E4780BAEF71}" destId="{230FEA03-1C53-47C0-8221-6B5FB40F5EBE}" srcOrd="0" destOrd="0" presId="urn:microsoft.com/office/officeart/2005/8/layout/hierarchy2"/>
    <dgm:cxn modelId="{849ADB11-090F-4C9F-8836-F367C8D1148E}" type="presParOf" srcId="{797051CA-19AD-44E4-8C40-1E4780BAEF71}" destId="{2E58EED7-359D-42C9-A5A0-7EBAC08943FB}" srcOrd="1" destOrd="0" presId="urn:microsoft.com/office/officeart/2005/8/layout/hierarchy2"/>
    <dgm:cxn modelId="{D735A3B5-E4B3-48E0-BF90-03813DB5B720}" type="presParOf" srcId="{A82051D3-292B-43BC-A81D-A539A95349D7}" destId="{AE8945FC-60E3-4E4A-8084-AD0A8849CCA9}" srcOrd="2" destOrd="0" presId="urn:microsoft.com/office/officeart/2005/8/layout/hierarchy2"/>
    <dgm:cxn modelId="{D608C81F-B883-48C4-B98D-BF987400EB3A}" type="presParOf" srcId="{AE8945FC-60E3-4E4A-8084-AD0A8849CCA9}" destId="{D0BD2AD7-F7A6-40F1-99AE-298627DA80F4}" srcOrd="0" destOrd="0" presId="urn:microsoft.com/office/officeart/2005/8/layout/hierarchy2"/>
    <dgm:cxn modelId="{58F8E0CB-1B89-4736-BC4F-FE36D5EA2DFC}" type="presParOf" srcId="{A82051D3-292B-43BC-A81D-A539A95349D7}" destId="{3B4A1830-D846-4395-B0EC-444914750B66}" srcOrd="3" destOrd="0" presId="urn:microsoft.com/office/officeart/2005/8/layout/hierarchy2"/>
    <dgm:cxn modelId="{B0F31193-89B7-4A23-B127-74F39254B3B4}" type="presParOf" srcId="{3B4A1830-D846-4395-B0EC-444914750B66}" destId="{992F4D9E-410B-441D-B898-898EFF8E7049}" srcOrd="0" destOrd="0" presId="urn:microsoft.com/office/officeart/2005/8/layout/hierarchy2"/>
    <dgm:cxn modelId="{0E1EB144-5D42-4318-8112-F465302626EC}" type="presParOf" srcId="{3B4A1830-D846-4395-B0EC-444914750B66}" destId="{4BD54543-EBAA-46EB-9037-0387D2906433}" srcOrd="1" destOrd="0" presId="urn:microsoft.com/office/officeart/2005/8/layout/hierarchy2"/>
    <dgm:cxn modelId="{4FB0B807-5CB7-493A-B38F-3F10154CDB6B}" type="presParOf" srcId="{604303E8-7E42-49B8-8C30-6F73CF7C6882}" destId="{7ED12B0F-8BDE-4A42-B6B9-34999D0BD856}" srcOrd="4" destOrd="0" presId="urn:microsoft.com/office/officeart/2005/8/layout/hierarchy2"/>
    <dgm:cxn modelId="{554A81B2-4F6D-418F-B44D-12B0917B3337}" type="presParOf" srcId="{7ED12B0F-8BDE-4A42-B6B9-34999D0BD856}" destId="{15AB69B8-18A1-4177-A9F7-AD7FFF31D036}" srcOrd="0" destOrd="0" presId="urn:microsoft.com/office/officeart/2005/8/layout/hierarchy2"/>
    <dgm:cxn modelId="{06F8540E-41CF-4AA5-A21E-82BCE58F4F67}" type="presParOf" srcId="{604303E8-7E42-49B8-8C30-6F73CF7C6882}" destId="{F63C7731-5C27-428F-A1FC-8C8A2358472E}" srcOrd="5" destOrd="0" presId="urn:microsoft.com/office/officeart/2005/8/layout/hierarchy2"/>
    <dgm:cxn modelId="{BC3B392E-FF3D-4999-B4FF-35B94BC733F2}" type="presParOf" srcId="{F63C7731-5C27-428F-A1FC-8C8A2358472E}" destId="{12B4DC41-E760-49C0-8323-8679BC082D63}" srcOrd="0" destOrd="0" presId="urn:microsoft.com/office/officeart/2005/8/layout/hierarchy2"/>
    <dgm:cxn modelId="{D576E2DA-DC08-4915-9568-C53343963AE1}" type="presParOf" srcId="{F63C7731-5C27-428F-A1FC-8C8A2358472E}" destId="{B53B933B-3FA9-40DB-A31F-F8471F93C153}" srcOrd="1" destOrd="0" presId="urn:microsoft.com/office/officeart/2005/8/layout/hierarchy2"/>
    <dgm:cxn modelId="{04D6A01A-CB74-43D2-9B65-B43B8FC071EC}" type="presParOf" srcId="{604303E8-7E42-49B8-8C30-6F73CF7C6882}" destId="{DAC39B67-DBBE-4E0A-8930-EAEFECB6C3DF}" srcOrd="6" destOrd="0" presId="urn:microsoft.com/office/officeart/2005/8/layout/hierarchy2"/>
    <dgm:cxn modelId="{C65F317E-8F18-4ACF-9DB1-39693814F7A0}" type="presParOf" srcId="{DAC39B67-DBBE-4E0A-8930-EAEFECB6C3DF}" destId="{86B1AC92-C437-4D4D-BD66-16C824D6EF1A}" srcOrd="0" destOrd="0" presId="urn:microsoft.com/office/officeart/2005/8/layout/hierarchy2"/>
    <dgm:cxn modelId="{F12E0278-A0B5-481B-9E17-69D5AEC1CA06}" type="presParOf" srcId="{604303E8-7E42-49B8-8C30-6F73CF7C6882}" destId="{38F86B45-9EC7-47F2-A09E-FE097D3FAF12}" srcOrd="7" destOrd="0" presId="urn:microsoft.com/office/officeart/2005/8/layout/hierarchy2"/>
    <dgm:cxn modelId="{C6511F75-0F17-4F31-AB42-450D374F70D3}" type="presParOf" srcId="{38F86B45-9EC7-47F2-A09E-FE097D3FAF12}" destId="{53F1F376-1B70-43B4-ADAF-C9E99FD42E41}" srcOrd="0" destOrd="0" presId="urn:microsoft.com/office/officeart/2005/8/layout/hierarchy2"/>
    <dgm:cxn modelId="{C7710272-0380-45A5-B3A0-BDF4BF341C25}" type="presParOf" srcId="{38F86B45-9EC7-47F2-A09E-FE097D3FAF12}" destId="{B42CDF94-ACA8-4F0C-9AC1-4DF1777D09C1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B5EF1B-049D-424B-AB69-CAE71DCFDD71}">
      <dsp:nvSpPr>
        <dsp:cNvPr id="0" name=""/>
        <dsp:cNvSpPr/>
      </dsp:nvSpPr>
      <dsp:spPr>
        <a:xfrm>
          <a:off x="1054143" y="-75040"/>
          <a:ext cx="3925284" cy="3925284"/>
        </a:xfrm>
        <a:prstGeom prst="circularArrow">
          <a:avLst>
            <a:gd name="adj1" fmla="val 4668"/>
            <a:gd name="adj2" fmla="val 272909"/>
            <a:gd name="adj3" fmla="val 13003326"/>
            <a:gd name="adj4" fmla="val 17914733"/>
            <a:gd name="adj5" fmla="val 4847"/>
          </a:avLst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prstMaterial="plastic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8C67410-AF26-44E0-B630-7F7434CA0108}">
      <dsp:nvSpPr>
        <dsp:cNvPr id="0" name=""/>
        <dsp:cNvSpPr/>
      </dsp:nvSpPr>
      <dsp:spPr>
        <a:xfrm>
          <a:off x="1767647" y="715"/>
          <a:ext cx="2498275" cy="1249137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700" kern="1200" dirty="0">
              <a:latin typeface="华文仿宋" panose="02010600040101010101" pitchFamily="2" charset="-122"/>
              <a:ea typeface="华文仿宋" panose="02010600040101010101" pitchFamily="2" charset="-122"/>
            </a:rPr>
            <a:t>下游漂浮物溶解</a:t>
          </a:r>
        </a:p>
      </dsp:txBody>
      <dsp:txXfrm>
        <a:off x="1828625" y="61693"/>
        <a:ext cx="2376319" cy="1127181"/>
      </dsp:txXfrm>
    </dsp:sp>
    <dsp:sp modelId="{08670ECA-8B1E-4BF1-963D-E32E5B0719A1}">
      <dsp:nvSpPr>
        <dsp:cNvPr id="0" name=""/>
        <dsp:cNvSpPr/>
      </dsp:nvSpPr>
      <dsp:spPr>
        <a:xfrm>
          <a:off x="3177085" y="1410153"/>
          <a:ext cx="2498275" cy="1249137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700" kern="1200" dirty="0">
              <a:solidFill>
                <a:prstClr val="white"/>
              </a:solidFill>
              <a:latin typeface="华文仿宋" panose="02010600040101010101" pitchFamily="2" charset="-122"/>
              <a:ea typeface="华文仿宋" panose="02010600040101010101" pitchFamily="2" charset="-122"/>
              <a:cs typeface="+mn-cs"/>
            </a:rPr>
            <a:t>下游表面张力系数降低</a:t>
          </a:r>
        </a:p>
      </dsp:txBody>
      <dsp:txXfrm>
        <a:off x="3238063" y="1471131"/>
        <a:ext cx="2376319" cy="1127181"/>
      </dsp:txXfrm>
    </dsp:sp>
    <dsp:sp modelId="{8B88189A-CF47-44A1-8D61-FDC3AF743D6D}">
      <dsp:nvSpPr>
        <dsp:cNvPr id="0" name=""/>
        <dsp:cNvSpPr/>
      </dsp:nvSpPr>
      <dsp:spPr>
        <a:xfrm>
          <a:off x="1767647" y="2819591"/>
          <a:ext cx="2498275" cy="1249137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700" kern="1200" dirty="0">
              <a:solidFill>
                <a:prstClr val="white"/>
              </a:solidFill>
              <a:latin typeface="华文仿宋" panose="02010600040101010101" pitchFamily="2" charset="-122"/>
              <a:ea typeface="华文仿宋" panose="02010600040101010101" pitchFamily="2" charset="-122"/>
              <a:cs typeface="+mn-cs"/>
            </a:rPr>
            <a:t>界面处受力不平衡</a:t>
          </a:r>
        </a:p>
      </dsp:txBody>
      <dsp:txXfrm>
        <a:off x="1828625" y="2880569"/>
        <a:ext cx="2376319" cy="1127181"/>
      </dsp:txXfrm>
    </dsp:sp>
    <dsp:sp modelId="{02ED46F7-953E-4FA5-A7AD-DCAA204C9DE2}">
      <dsp:nvSpPr>
        <dsp:cNvPr id="0" name=""/>
        <dsp:cNvSpPr/>
      </dsp:nvSpPr>
      <dsp:spPr>
        <a:xfrm>
          <a:off x="358209" y="1410153"/>
          <a:ext cx="2498275" cy="1249137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700" kern="1200" dirty="0">
              <a:solidFill>
                <a:prstClr val="white"/>
              </a:solidFill>
              <a:latin typeface="华文仿宋" panose="02010600040101010101" pitchFamily="2" charset="-122"/>
              <a:ea typeface="华文仿宋" panose="02010600040101010101" pitchFamily="2" charset="-122"/>
              <a:cs typeface="+mn-cs"/>
            </a:rPr>
            <a:t>产生上游流现象</a:t>
          </a:r>
        </a:p>
      </dsp:txBody>
      <dsp:txXfrm>
        <a:off x="419187" y="1471131"/>
        <a:ext cx="2376319" cy="112718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05D532-1B23-430B-9958-9CA83A0F1B68}">
      <dsp:nvSpPr>
        <dsp:cNvPr id="0" name=""/>
        <dsp:cNvSpPr/>
      </dsp:nvSpPr>
      <dsp:spPr>
        <a:xfrm>
          <a:off x="731043" y="2522951"/>
          <a:ext cx="1754187" cy="87709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shade val="8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shade val="8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shade val="8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300" kern="1200" dirty="0">
              <a:latin typeface="华文仿宋" panose="02010600040101010101" pitchFamily="2" charset="-122"/>
              <a:ea typeface="华文仿宋" panose="02010600040101010101" pitchFamily="2" charset="-122"/>
            </a:rPr>
            <a:t>表面能差</a:t>
          </a:r>
        </a:p>
      </dsp:txBody>
      <dsp:txXfrm>
        <a:off x="756732" y="2548640"/>
        <a:ext cx="1702809" cy="825715"/>
      </dsp:txXfrm>
    </dsp:sp>
    <dsp:sp modelId="{B1AFB9F5-A667-4EB6-908E-B8BA13BA0C13}">
      <dsp:nvSpPr>
        <dsp:cNvPr id="0" name=""/>
        <dsp:cNvSpPr/>
      </dsp:nvSpPr>
      <dsp:spPr>
        <a:xfrm rot="17350740">
          <a:off x="1768137" y="1938272"/>
          <a:ext cx="2135862" cy="29135"/>
        </a:xfrm>
        <a:custGeom>
          <a:avLst/>
          <a:gdLst/>
          <a:ahLst/>
          <a:cxnLst/>
          <a:rect l="0" t="0" r="0" b="0"/>
          <a:pathLst>
            <a:path>
              <a:moveTo>
                <a:pt x="0" y="14567"/>
              </a:moveTo>
              <a:lnTo>
                <a:pt x="2135862" y="14567"/>
              </a:lnTo>
            </a:path>
          </a:pathLst>
        </a:custGeom>
        <a:noFill/>
        <a:ln w="12700" cap="flat" cmpd="sng" algn="ctr">
          <a:solidFill>
            <a:schemeClr val="accent6">
              <a:tint val="99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600" kern="1200">
            <a:latin typeface="华文仿宋" panose="02010600040101010101" pitchFamily="2" charset="-122"/>
            <a:ea typeface="华文仿宋" panose="02010600040101010101" pitchFamily="2" charset="-122"/>
          </a:endParaRPr>
        </a:p>
      </dsp:txBody>
      <dsp:txXfrm>
        <a:off x="2782672" y="1899443"/>
        <a:ext cx="106793" cy="106793"/>
      </dsp:txXfrm>
    </dsp:sp>
    <dsp:sp modelId="{E5E966E2-2AAD-4823-B76D-4E8306ABADD4}">
      <dsp:nvSpPr>
        <dsp:cNvPr id="0" name=""/>
        <dsp:cNvSpPr/>
      </dsp:nvSpPr>
      <dsp:spPr>
        <a:xfrm>
          <a:off x="3186906" y="505635"/>
          <a:ext cx="1754187" cy="87709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tint val="99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tint val="99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tint val="99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300" kern="1200" dirty="0">
              <a:latin typeface="华文仿宋" panose="02010600040101010101" pitchFamily="2" charset="-122"/>
              <a:ea typeface="华文仿宋" panose="02010600040101010101" pitchFamily="2" charset="-122"/>
            </a:rPr>
            <a:t>上游流机械能</a:t>
          </a:r>
        </a:p>
      </dsp:txBody>
      <dsp:txXfrm>
        <a:off x="3212595" y="531324"/>
        <a:ext cx="1702809" cy="825715"/>
      </dsp:txXfrm>
    </dsp:sp>
    <dsp:sp modelId="{1155680A-65F7-41D5-9DDB-51F1FE170205}">
      <dsp:nvSpPr>
        <dsp:cNvPr id="0" name=""/>
        <dsp:cNvSpPr/>
      </dsp:nvSpPr>
      <dsp:spPr>
        <a:xfrm rot="19457599">
          <a:off x="4859873" y="677449"/>
          <a:ext cx="864115" cy="29135"/>
        </a:xfrm>
        <a:custGeom>
          <a:avLst/>
          <a:gdLst/>
          <a:ahLst/>
          <a:cxnLst/>
          <a:rect l="0" t="0" r="0" b="0"/>
          <a:pathLst>
            <a:path>
              <a:moveTo>
                <a:pt x="0" y="14567"/>
              </a:moveTo>
              <a:lnTo>
                <a:pt x="864115" y="14567"/>
              </a:lnTo>
            </a:path>
          </a:pathLst>
        </a:custGeom>
        <a:noFill/>
        <a:ln w="12700" cap="flat" cmpd="sng" algn="ctr">
          <a:solidFill>
            <a:schemeClr val="accent6">
              <a:tint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>
            <a:latin typeface="华文仿宋" panose="02010600040101010101" pitchFamily="2" charset="-122"/>
            <a:ea typeface="华文仿宋" panose="02010600040101010101" pitchFamily="2" charset="-122"/>
          </a:endParaRPr>
        </a:p>
      </dsp:txBody>
      <dsp:txXfrm>
        <a:off x="5270328" y="670414"/>
        <a:ext cx="43205" cy="43205"/>
      </dsp:txXfrm>
    </dsp:sp>
    <dsp:sp modelId="{469A5817-BD8D-455B-AB8B-5ABB17F676D7}">
      <dsp:nvSpPr>
        <dsp:cNvPr id="0" name=""/>
        <dsp:cNvSpPr/>
      </dsp:nvSpPr>
      <dsp:spPr>
        <a:xfrm>
          <a:off x="5642768" y="1306"/>
          <a:ext cx="1754187" cy="87709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tint val="8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tint val="8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tint val="8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300" kern="1200" dirty="0">
              <a:latin typeface="华文仿宋" panose="02010600040101010101" pitchFamily="2" charset="-122"/>
              <a:ea typeface="华文仿宋" panose="02010600040101010101" pitchFamily="2" charset="-122"/>
            </a:rPr>
            <a:t>重力势能</a:t>
          </a:r>
        </a:p>
      </dsp:txBody>
      <dsp:txXfrm>
        <a:off x="5668457" y="26995"/>
        <a:ext cx="1702809" cy="825715"/>
      </dsp:txXfrm>
    </dsp:sp>
    <dsp:sp modelId="{71267BE4-ED25-4528-8F02-4C090E69CC72}">
      <dsp:nvSpPr>
        <dsp:cNvPr id="0" name=""/>
        <dsp:cNvSpPr/>
      </dsp:nvSpPr>
      <dsp:spPr>
        <a:xfrm rot="2142401">
          <a:off x="4859873" y="1181778"/>
          <a:ext cx="864115" cy="29135"/>
        </a:xfrm>
        <a:custGeom>
          <a:avLst/>
          <a:gdLst/>
          <a:ahLst/>
          <a:cxnLst/>
          <a:rect l="0" t="0" r="0" b="0"/>
          <a:pathLst>
            <a:path>
              <a:moveTo>
                <a:pt x="0" y="14567"/>
              </a:moveTo>
              <a:lnTo>
                <a:pt x="864115" y="14567"/>
              </a:lnTo>
            </a:path>
          </a:pathLst>
        </a:custGeom>
        <a:noFill/>
        <a:ln w="12700" cap="flat" cmpd="sng" algn="ctr">
          <a:solidFill>
            <a:schemeClr val="accent6">
              <a:tint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>
            <a:latin typeface="华文仿宋" panose="02010600040101010101" pitchFamily="2" charset="-122"/>
            <a:ea typeface="华文仿宋" panose="02010600040101010101" pitchFamily="2" charset="-122"/>
          </a:endParaRPr>
        </a:p>
      </dsp:txBody>
      <dsp:txXfrm>
        <a:off x="5270328" y="1174743"/>
        <a:ext cx="43205" cy="43205"/>
      </dsp:txXfrm>
    </dsp:sp>
    <dsp:sp modelId="{88D72BEB-97AD-4405-B91E-9C15E8634FEB}">
      <dsp:nvSpPr>
        <dsp:cNvPr id="0" name=""/>
        <dsp:cNvSpPr/>
      </dsp:nvSpPr>
      <dsp:spPr>
        <a:xfrm>
          <a:off x="5642768" y="1009964"/>
          <a:ext cx="1754187" cy="87709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tint val="8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tint val="8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tint val="8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300" kern="1200" dirty="0">
              <a:latin typeface="华文仿宋" panose="02010600040101010101" pitchFamily="2" charset="-122"/>
              <a:ea typeface="华文仿宋" panose="02010600040101010101" pitchFamily="2" charset="-122"/>
            </a:rPr>
            <a:t>动能</a:t>
          </a:r>
        </a:p>
      </dsp:txBody>
      <dsp:txXfrm>
        <a:off x="5668457" y="1035653"/>
        <a:ext cx="1702809" cy="825715"/>
      </dsp:txXfrm>
    </dsp:sp>
    <dsp:sp modelId="{3F64EF28-0082-442D-A1DF-66BF8D5A4D9C}">
      <dsp:nvSpPr>
        <dsp:cNvPr id="0" name=""/>
        <dsp:cNvSpPr/>
      </dsp:nvSpPr>
      <dsp:spPr>
        <a:xfrm>
          <a:off x="2485231" y="2946930"/>
          <a:ext cx="701675" cy="29135"/>
        </a:xfrm>
        <a:custGeom>
          <a:avLst/>
          <a:gdLst/>
          <a:ahLst/>
          <a:cxnLst/>
          <a:rect l="0" t="0" r="0" b="0"/>
          <a:pathLst>
            <a:path>
              <a:moveTo>
                <a:pt x="0" y="14567"/>
              </a:moveTo>
              <a:lnTo>
                <a:pt x="701675" y="14567"/>
              </a:lnTo>
            </a:path>
          </a:pathLst>
        </a:custGeom>
        <a:noFill/>
        <a:ln w="12700" cap="flat" cmpd="sng" algn="ctr">
          <a:solidFill>
            <a:schemeClr val="accent6">
              <a:tint val="99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>
            <a:latin typeface="华文仿宋" panose="02010600040101010101" pitchFamily="2" charset="-122"/>
            <a:ea typeface="华文仿宋" panose="02010600040101010101" pitchFamily="2" charset="-122"/>
          </a:endParaRPr>
        </a:p>
      </dsp:txBody>
      <dsp:txXfrm>
        <a:off x="2818526" y="2943956"/>
        <a:ext cx="35083" cy="35083"/>
      </dsp:txXfrm>
    </dsp:sp>
    <dsp:sp modelId="{07417FCF-CDBE-4283-AD99-F101685D65B0}">
      <dsp:nvSpPr>
        <dsp:cNvPr id="0" name=""/>
        <dsp:cNvSpPr/>
      </dsp:nvSpPr>
      <dsp:spPr>
        <a:xfrm>
          <a:off x="3186906" y="2522951"/>
          <a:ext cx="1754187" cy="87709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tint val="99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tint val="99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tint val="99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300" kern="1200" dirty="0">
              <a:latin typeface="华文仿宋" panose="02010600040101010101" pitchFamily="2" charset="-122"/>
              <a:ea typeface="华文仿宋" panose="02010600040101010101" pitchFamily="2" charset="-122"/>
            </a:rPr>
            <a:t>微粒机械能</a:t>
          </a:r>
        </a:p>
      </dsp:txBody>
      <dsp:txXfrm>
        <a:off x="3212595" y="2548640"/>
        <a:ext cx="1702809" cy="825715"/>
      </dsp:txXfrm>
    </dsp:sp>
    <dsp:sp modelId="{4A98D9B3-C0C5-44DB-A0B4-108DF066B8D2}">
      <dsp:nvSpPr>
        <dsp:cNvPr id="0" name=""/>
        <dsp:cNvSpPr/>
      </dsp:nvSpPr>
      <dsp:spPr>
        <a:xfrm rot="19457599">
          <a:off x="4859873" y="2694765"/>
          <a:ext cx="864115" cy="29135"/>
        </a:xfrm>
        <a:custGeom>
          <a:avLst/>
          <a:gdLst/>
          <a:ahLst/>
          <a:cxnLst/>
          <a:rect l="0" t="0" r="0" b="0"/>
          <a:pathLst>
            <a:path>
              <a:moveTo>
                <a:pt x="0" y="14567"/>
              </a:moveTo>
              <a:lnTo>
                <a:pt x="864115" y="14567"/>
              </a:lnTo>
            </a:path>
          </a:pathLst>
        </a:custGeom>
        <a:noFill/>
        <a:ln w="12700" cap="flat" cmpd="sng" algn="ctr">
          <a:solidFill>
            <a:schemeClr val="accent6">
              <a:tint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>
            <a:latin typeface="华文仿宋" panose="02010600040101010101" pitchFamily="2" charset="-122"/>
            <a:ea typeface="华文仿宋" panose="02010600040101010101" pitchFamily="2" charset="-122"/>
          </a:endParaRPr>
        </a:p>
      </dsp:txBody>
      <dsp:txXfrm>
        <a:off x="5270328" y="2687730"/>
        <a:ext cx="43205" cy="43205"/>
      </dsp:txXfrm>
    </dsp:sp>
    <dsp:sp modelId="{230FEA03-1C53-47C0-8221-6B5FB40F5EBE}">
      <dsp:nvSpPr>
        <dsp:cNvPr id="0" name=""/>
        <dsp:cNvSpPr/>
      </dsp:nvSpPr>
      <dsp:spPr>
        <a:xfrm>
          <a:off x="5642768" y="2018622"/>
          <a:ext cx="1754187" cy="87709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tint val="8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tint val="8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tint val="8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300" kern="1200" dirty="0">
              <a:latin typeface="华文仿宋" panose="02010600040101010101" pitchFamily="2" charset="-122"/>
              <a:ea typeface="华文仿宋" panose="02010600040101010101" pitchFamily="2" charset="-122"/>
            </a:rPr>
            <a:t>重力势能</a:t>
          </a:r>
        </a:p>
      </dsp:txBody>
      <dsp:txXfrm>
        <a:off x="5668457" y="2044311"/>
        <a:ext cx="1702809" cy="825715"/>
      </dsp:txXfrm>
    </dsp:sp>
    <dsp:sp modelId="{AE8945FC-60E3-4E4A-8084-AD0A8849CCA9}">
      <dsp:nvSpPr>
        <dsp:cNvPr id="0" name=""/>
        <dsp:cNvSpPr/>
      </dsp:nvSpPr>
      <dsp:spPr>
        <a:xfrm rot="2142401">
          <a:off x="4859873" y="3199094"/>
          <a:ext cx="864115" cy="29135"/>
        </a:xfrm>
        <a:custGeom>
          <a:avLst/>
          <a:gdLst/>
          <a:ahLst/>
          <a:cxnLst/>
          <a:rect l="0" t="0" r="0" b="0"/>
          <a:pathLst>
            <a:path>
              <a:moveTo>
                <a:pt x="0" y="14567"/>
              </a:moveTo>
              <a:lnTo>
                <a:pt x="864115" y="14567"/>
              </a:lnTo>
            </a:path>
          </a:pathLst>
        </a:custGeom>
        <a:noFill/>
        <a:ln w="12700" cap="flat" cmpd="sng" algn="ctr">
          <a:solidFill>
            <a:schemeClr val="accent6">
              <a:tint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>
            <a:latin typeface="华文仿宋" panose="02010600040101010101" pitchFamily="2" charset="-122"/>
            <a:ea typeface="华文仿宋" panose="02010600040101010101" pitchFamily="2" charset="-122"/>
          </a:endParaRPr>
        </a:p>
      </dsp:txBody>
      <dsp:txXfrm>
        <a:off x="5270328" y="3192059"/>
        <a:ext cx="43205" cy="43205"/>
      </dsp:txXfrm>
    </dsp:sp>
    <dsp:sp modelId="{992F4D9E-410B-441D-B898-898EFF8E7049}">
      <dsp:nvSpPr>
        <dsp:cNvPr id="0" name=""/>
        <dsp:cNvSpPr/>
      </dsp:nvSpPr>
      <dsp:spPr>
        <a:xfrm>
          <a:off x="5642768" y="3027280"/>
          <a:ext cx="1754187" cy="87709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tint val="8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tint val="8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tint val="8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300" kern="1200" dirty="0">
              <a:latin typeface="华文仿宋" panose="02010600040101010101" pitchFamily="2" charset="-122"/>
              <a:ea typeface="华文仿宋" panose="02010600040101010101" pitchFamily="2" charset="-122"/>
            </a:rPr>
            <a:t>动能</a:t>
          </a:r>
        </a:p>
      </dsp:txBody>
      <dsp:txXfrm>
        <a:off x="5668457" y="3052969"/>
        <a:ext cx="1702809" cy="825715"/>
      </dsp:txXfrm>
    </dsp:sp>
    <dsp:sp modelId="{7ED12B0F-8BDE-4A42-B6B9-34999D0BD856}">
      <dsp:nvSpPr>
        <dsp:cNvPr id="0" name=""/>
        <dsp:cNvSpPr/>
      </dsp:nvSpPr>
      <dsp:spPr>
        <a:xfrm rot="3310531">
          <a:off x="2221711" y="3451259"/>
          <a:ext cx="1228714" cy="29135"/>
        </a:xfrm>
        <a:custGeom>
          <a:avLst/>
          <a:gdLst/>
          <a:ahLst/>
          <a:cxnLst/>
          <a:rect l="0" t="0" r="0" b="0"/>
          <a:pathLst>
            <a:path>
              <a:moveTo>
                <a:pt x="0" y="14567"/>
              </a:moveTo>
              <a:lnTo>
                <a:pt x="1228714" y="14567"/>
              </a:lnTo>
            </a:path>
          </a:pathLst>
        </a:custGeom>
        <a:noFill/>
        <a:ln w="12700" cap="flat" cmpd="sng" algn="ctr">
          <a:solidFill>
            <a:schemeClr val="accent6">
              <a:tint val="99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>
            <a:latin typeface="华文仿宋" panose="02010600040101010101" pitchFamily="2" charset="-122"/>
            <a:ea typeface="华文仿宋" panose="02010600040101010101" pitchFamily="2" charset="-122"/>
          </a:endParaRPr>
        </a:p>
      </dsp:txBody>
      <dsp:txXfrm>
        <a:off x="2805350" y="3435109"/>
        <a:ext cx="61435" cy="61435"/>
      </dsp:txXfrm>
    </dsp:sp>
    <dsp:sp modelId="{12B4DC41-E760-49C0-8323-8679BC082D63}">
      <dsp:nvSpPr>
        <dsp:cNvPr id="0" name=""/>
        <dsp:cNvSpPr/>
      </dsp:nvSpPr>
      <dsp:spPr>
        <a:xfrm>
          <a:off x="3186906" y="3531608"/>
          <a:ext cx="1754187" cy="87709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tint val="99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tint val="99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tint val="99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300" kern="1200" dirty="0">
              <a:latin typeface="华文仿宋" panose="02010600040101010101" pitchFamily="2" charset="-122"/>
              <a:ea typeface="华文仿宋" panose="02010600040101010101" pitchFamily="2" charset="-122"/>
            </a:rPr>
            <a:t>粘滞阻力等耗散</a:t>
          </a:r>
        </a:p>
      </dsp:txBody>
      <dsp:txXfrm>
        <a:off x="3212595" y="3557297"/>
        <a:ext cx="1702809" cy="825715"/>
      </dsp:txXfrm>
    </dsp:sp>
    <dsp:sp modelId="{DAC39B67-DBBE-4E0A-8930-EAEFECB6C3DF}">
      <dsp:nvSpPr>
        <dsp:cNvPr id="0" name=""/>
        <dsp:cNvSpPr/>
      </dsp:nvSpPr>
      <dsp:spPr>
        <a:xfrm rot="4249260">
          <a:off x="1768137" y="3955587"/>
          <a:ext cx="2135862" cy="29135"/>
        </a:xfrm>
        <a:custGeom>
          <a:avLst/>
          <a:gdLst/>
          <a:ahLst/>
          <a:cxnLst/>
          <a:rect l="0" t="0" r="0" b="0"/>
          <a:pathLst>
            <a:path>
              <a:moveTo>
                <a:pt x="0" y="14567"/>
              </a:moveTo>
              <a:lnTo>
                <a:pt x="2135862" y="14567"/>
              </a:lnTo>
            </a:path>
          </a:pathLst>
        </a:custGeom>
        <a:noFill/>
        <a:ln w="12700" cap="flat" cmpd="sng" algn="ctr">
          <a:solidFill>
            <a:schemeClr val="accent6">
              <a:tint val="99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600" kern="1200">
            <a:latin typeface="华文仿宋" panose="02010600040101010101" pitchFamily="2" charset="-122"/>
            <a:ea typeface="华文仿宋" panose="02010600040101010101" pitchFamily="2" charset="-122"/>
          </a:endParaRPr>
        </a:p>
      </dsp:txBody>
      <dsp:txXfrm>
        <a:off x="2782672" y="3916759"/>
        <a:ext cx="106793" cy="106793"/>
      </dsp:txXfrm>
    </dsp:sp>
    <dsp:sp modelId="{53F1F376-1B70-43B4-ADAF-C9E99FD42E41}">
      <dsp:nvSpPr>
        <dsp:cNvPr id="0" name=""/>
        <dsp:cNvSpPr/>
      </dsp:nvSpPr>
      <dsp:spPr>
        <a:xfrm>
          <a:off x="3186906" y="4540266"/>
          <a:ext cx="1754187" cy="87709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tint val="99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tint val="99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tint val="99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300" kern="1200" dirty="0">
              <a:latin typeface="华文仿宋" panose="02010600040101010101" pitchFamily="2" charset="-122"/>
              <a:ea typeface="华文仿宋" panose="02010600040101010101" pitchFamily="2" charset="-122"/>
            </a:rPr>
            <a:t>其他</a:t>
          </a:r>
        </a:p>
      </dsp:txBody>
      <dsp:txXfrm>
        <a:off x="3212595" y="4565955"/>
        <a:ext cx="1702809" cy="82571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20B40525-1249-DC0C-ECBC-0FFDB57956C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D56D65B-AF5E-E0B7-BD78-DA566B97D5E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F4E386-0102-4E1D-A70E-F878C5E986CC}" type="datetimeFigureOut">
              <a:rPr lang="zh-CN" altLang="en-US" smtClean="0"/>
              <a:t>2023-09-21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8D33A76-F909-2BB5-7EE0-64AB8BACD0A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FBD5E47-BFD1-907A-C4EC-B507EF472D0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7C3FC0-4EE6-4577-8B1B-93FD2FD607C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321514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pPr/>
              <a:t>2023-09-21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60766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dirty="0"/>
              <a:t>亮亮图文旗舰店</a:t>
            </a:r>
          </a:p>
          <a:p>
            <a:r>
              <a:rPr lang="en-US" altLang="zh-CN" dirty="0"/>
              <a:t>https://liangliangtuwen.tmall.com</a:t>
            </a:r>
          </a:p>
        </p:txBody>
      </p:sp>
    </p:spTree>
    <p:extLst>
      <p:ext uri="{BB962C8B-B14F-4D97-AF65-F5344CB8AC3E}">
        <p14:creationId xmlns:p14="http://schemas.microsoft.com/office/powerpoint/2010/main" val="15813591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DF6D7-8321-46A8-81C8-7C3B5AABCBEF}" type="datetime1">
              <a:rPr lang="zh-CN" altLang="en-US" smtClean="0"/>
              <a:t>2023-09-21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8369B-F710-4CE9-A0B8-9F511945CEE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DE112-DA47-4F63-97C9-062BACEB8737}" type="datetime1">
              <a:rPr lang="zh-CN" altLang="en-US" smtClean="0"/>
              <a:t>2023-09-21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8369B-F710-4CE9-A0B8-9F511945CEE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C292CC-9BB2-44B7-A7BD-2D0C5E00357C}" type="datetime1">
              <a:rPr lang="zh-CN" altLang="en-US" smtClean="0"/>
              <a:t>2023-09-21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8369B-F710-4CE9-A0B8-9F511945CEE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4672A-7725-4D5C-BC9D-523B0605524B}" type="datetime1">
              <a:rPr lang="zh-CN" altLang="en-US" smtClean="0"/>
              <a:t>2023-09-21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8369B-F710-4CE9-A0B8-9F511945CEE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28D4A-5FD6-4BFA-AE86-9C5E5CD6EFBA}" type="datetime1">
              <a:rPr lang="zh-CN" altLang="en-US" smtClean="0"/>
              <a:t>2023-09-21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8369B-F710-4CE9-A0B8-9F511945CEE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46DEC-F4AA-4FE1-AF9D-CDF61914C109}" type="datetime1">
              <a:rPr lang="zh-CN" altLang="en-US" smtClean="0"/>
              <a:t>2023-09-21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8369B-F710-4CE9-A0B8-9F511945CEE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E6CE1-4323-4A94-9AB3-C6317BCD1FDB}" type="datetime1">
              <a:rPr lang="zh-CN" altLang="en-US" smtClean="0"/>
              <a:t>2023-09-21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8369B-F710-4CE9-A0B8-9F511945CEE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DFD50-6B4A-4C53-8884-15CAB0EC552D}" type="datetime1">
              <a:rPr lang="zh-CN" altLang="en-US" smtClean="0"/>
              <a:t>2023-09-21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8369B-F710-4CE9-A0B8-9F511945CEE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85A39-7E8C-47C3-8A00-57A093B8D08F}" type="datetime1">
              <a:rPr lang="zh-CN" altLang="en-US" smtClean="0"/>
              <a:t>2023-09-21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8369B-F710-4CE9-A0B8-9F511945CEE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5E37D-F354-41B2-A8D0-F4948C5459CC}" type="datetime1">
              <a:rPr lang="zh-CN" altLang="en-US" smtClean="0"/>
              <a:t>2023-09-21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8369B-F710-4CE9-A0B8-9F511945CEE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96727-1843-4408-A307-17C23EF93E06}" type="datetime1">
              <a:rPr lang="zh-CN" altLang="en-US" smtClean="0"/>
              <a:t>2023-09-21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8369B-F710-4CE9-A0B8-9F511945CEE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D38609-7445-42A2-A100-A0384217210F}" type="datetime1">
              <a:rPr lang="zh-CN" altLang="en-US" smtClean="0"/>
              <a:t>2023-09-21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F8369B-F710-4CE9-A0B8-9F511945CEE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2.gif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" Target="slide3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jpeg"/><Relationship Id="rId4" Type="http://schemas.openxmlformats.org/officeDocument/2006/relationships/image" Target="../media/image34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microsoft.com/office/2007/relationships/media" Target="../media/media2.mp4"/><Relationship Id="rId7" Type="http://schemas.openxmlformats.org/officeDocument/2006/relationships/image" Target="../media/image6.pn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5.png"/><Relationship Id="rId5" Type="http://schemas.openxmlformats.org/officeDocument/2006/relationships/slideLayout" Target="../slideLayouts/slideLayout2.xml"/><Relationship Id="rId4" Type="http://schemas.microsoft.com/office/2007/relationships/media" Target="../media/media3.mp4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73528" y="1959573"/>
            <a:ext cx="5761439" cy="0"/>
            <a:chOff x="743958" y="3475975"/>
            <a:chExt cx="5761439" cy="0"/>
          </a:xfrm>
        </p:grpSpPr>
        <p:cxnSp>
          <p:nvCxnSpPr>
            <p:cNvPr id="241" name="直接连接符 240"/>
            <p:cNvCxnSpPr/>
            <p:nvPr/>
          </p:nvCxnSpPr>
          <p:spPr>
            <a:xfrm flipH="1">
              <a:off x="1547400" y="3475975"/>
              <a:ext cx="4957997" cy="0"/>
            </a:xfrm>
            <a:prstGeom prst="line">
              <a:avLst/>
            </a:prstGeom>
            <a:ln w="762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直接连接符 241"/>
            <p:cNvCxnSpPr/>
            <p:nvPr/>
          </p:nvCxnSpPr>
          <p:spPr>
            <a:xfrm flipH="1" flipV="1">
              <a:off x="951148" y="3475975"/>
              <a:ext cx="546227" cy="0"/>
            </a:xfrm>
            <a:prstGeom prst="line">
              <a:avLst/>
            </a:prstGeom>
            <a:ln w="7620">
              <a:solidFill>
                <a:schemeClr val="tx1">
                  <a:lumMod val="50000"/>
                  <a:lumOff val="50000"/>
                </a:schemeClr>
              </a:solidFill>
              <a:prstDash val="dash"/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直接连接符 242"/>
            <p:cNvCxnSpPr/>
            <p:nvPr/>
          </p:nvCxnSpPr>
          <p:spPr>
            <a:xfrm flipH="1" flipV="1">
              <a:off x="743958" y="3475975"/>
              <a:ext cx="141265" cy="0"/>
            </a:xfrm>
            <a:prstGeom prst="line">
              <a:avLst/>
            </a:prstGeom>
            <a:ln w="762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5" name="组合 244"/>
          <p:cNvGrpSpPr/>
          <p:nvPr/>
        </p:nvGrpSpPr>
        <p:grpSpPr>
          <a:xfrm flipV="1">
            <a:off x="258818" y="2987263"/>
            <a:ext cx="5776149" cy="0"/>
            <a:chOff x="1170147" y="2641879"/>
            <a:chExt cx="7973853" cy="0"/>
          </a:xfrm>
        </p:grpSpPr>
        <p:cxnSp>
          <p:nvCxnSpPr>
            <p:cNvPr id="246" name="直接连接符 245"/>
            <p:cNvCxnSpPr/>
            <p:nvPr/>
          </p:nvCxnSpPr>
          <p:spPr>
            <a:xfrm flipV="1">
              <a:off x="1170147" y="2641879"/>
              <a:ext cx="6864719" cy="0"/>
            </a:xfrm>
            <a:prstGeom prst="line">
              <a:avLst/>
            </a:prstGeom>
            <a:ln w="762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直接连接符 246"/>
            <p:cNvCxnSpPr/>
            <p:nvPr/>
          </p:nvCxnSpPr>
          <p:spPr>
            <a:xfrm>
              <a:off x="8103924" y="2641879"/>
              <a:ext cx="754055" cy="0"/>
            </a:xfrm>
            <a:prstGeom prst="line">
              <a:avLst/>
            </a:prstGeom>
            <a:ln w="7620">
              <a:solidFill>
                <a:schemeClr val="tx1">
                  <a:lumMod val="50000"/>
                  <a:lumOff val="50000"/>
                </a:schemeClr>
              </a:solidFill>
              <a:prstDash val="dash"/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直接连接符 247"/>
            <p:cNvCxnSpPr/>
            <p:nvPr/>
          </p:nvCxnSpPr>
          <p:spPr>
            <a:xfrm>
              <a:off x="8948986" y="2641879"/>
              <a:ext cx="195014" cy="0"/>
            </a:xfrm>
            <a:prstGeom prst="line">
              <a:avLst/>
            </a:prstGeom>
            <a:ln w="762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40" name="图片 239">
            <a:extLst>
              <a:ext uri="{FF2B5EF4-FFF2-40B4-BE49-F238E27FC236}">
                <a16:creationId xmlns:a16="http://schemas.microsoft.com/office/drawing/2014/main" id="{3CE572F7-D68C-22B2-D9FF-09390894D086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duotone>
              <a:prstClr val="black"/>
              <a:srgbClr val="C0CCC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684"/>
          <a:stretch/>
        </p:blipFill>
        <p:spPr>
          <a:xfrm>
            <a:off x="6225832" y="2193743"/>
            <a:ext cx="5709643" cy="5160290"/>
          </a:xfrm>
          <a:prstGeom prst="roundRect">
            <a:avLst>
              <a:gd name="adj" fmla="val 22062"/>
            </a:avLst>
          </a:prstGeom>
          <a:solidFill>
            <a:schemeClr val="bg1"/>
          </a:solidFill>
          <a:effectLst>
            <a:softEdge rad="635000"/>
          </a:effectLst>
        </p:spPr>
      </p:pic>
      <p:sp>
        <p:nvSpPr>
          <p:cNvPr id="244" name="矩形 243">
            <a:extLst>
              <a:ext uri="{FF2B5EF4-FFF2-40B4-BE49-F238E27FC236}">
                <a16:creationId xmlns:a16="http://schemas.microsoft.com/office/drawing/2014/main" id="{09D7474C-0538-8D3D-670B-07463DA27F98}"/>
              </a:ext>
            </a:extLst>
          </p:cNvPr>
          <p:cNvSpPr/>
          <p:nvPr/>
        </p:nvSpPr>
        <p:spPr>
          <a:xfrm>
            <a:off x="-944950" y="2056080"/>
            <a:ext cx="11210179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4800" b="1" dirty="0">
                <a:ln w="0"/>
                <a:solidFill>
                  <a:srgbClr val="547C6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仿宋" panose="02010600040101010101" pitchFamily="2" charset="-122"/>
                <a:ea typeface="华文仿宋" panose="02010600040101010101" pitchFamily="2" charset="-122"/>
              </a:rPr>
              <a:t>基于溶液导电性的温度测量</a:t>
            </a:r>
            <a:endParaRPr lang="en-US" altLang="zh-CN" sz="4800" b="1" dirty="0">
              <a:ln w="0"/>
              <a:solidFill>
                <a:srgbClr val="547C64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algn="ctr"/>
            <a:r>
              <a:rPr lang="en-US" altLang="zh-CN" sz="6000" b="1" cap="none" spc="0" dirty="0">
                <a:ln w="0"/>
                <a:solidFill>
                  <a:srgbClr val="547C6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仿宋" panose="02010600040101010101" pitchFamily="2" charset="-122"/>
                <a:ea typeface="华文仿宋" panose="02010600040101010101" pitchFamily="2" charset="-122"/>
              </a:rPr>
              <a:t>             </a:t>
            </a:r>
          </a:p>
        </p:txBody>
      </p:sp>
      <p:sp>
        <p:nvSpPr>
          <p:cNvPr id="253" name="灯片编号占位符 252">
            <a:extLst>
              <a:ext uri="{FF2B5EF4-FFF2-40B4-BE49-F238E27FC236}">
                <a16:creationId xmlns:a16="http://schemas.microsoft.com/office/drawing/2014/main" id="{6593C534-B9F5-6065-2682-7A4613277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8369B-F710-4CE9-A0B8-9F511945CEE2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4" grpId="0" uiExpand="1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直接连接符 38"/>
          <p:cNvCxnSpPr/>
          <p:nvPr/>
        </p:nvCxnSpPr>
        <p:spPr>
          <a:xfrm>
            <a:off x="3932475" y="571500"/>
            <a:ext cx="8475425" cy="0"/>
          </a:xfrm>
          <a:prstGeom prst="line">
            <a:avLst/>
          </a:prstGeom>
          <a:ln w="38100">
            <a:solidFill>
              <a:srgbClr val="547C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-193573" y="571500"/>
            <a:ext cx="1052155" cy="0"/>
          </a:xfrm>
          <a:prstGeom prst="line">
            <a:avLst/>
          </a:prstGeom>
          <a:ln w="38100">
            <a:solidFill>
              <a:srgbClr val="547C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圆角矩形 34"/>
          <p:cNvSpPr/>
          <p:nvPr/>
        </p:nvSpPr>
        <p:spPr>
          <a:xfrm>
            <a:off x="858582" y="325576"/>
            <a:ext cx="3065386" cy="497908"/>
          </a:xfrm>
          <a:prstGeom prst="roundRect">
            <a:avLst>
              <a:gd name="adj" fmla="val 50000"/>
            </a:avLst>
          </a:prstGeom>
          <a:noFill/>
          <a:ln w="38100">
            <a:solidFill>
              <a:srgbClr val="547C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2B5E36B-CA3F-BCF9-C153-E91DCAABF771}"/>
              </a:ext>
            </a:extLst>
          </p:cNvPr>
          <p:cNvSpPr txBox="1"/>
          <p:nvPr/>
        </p:nvSpPr>
        <p:spPr>
          <a:xfrm>
            <a:off x="1683393" y="361823"/>
            <a:ext cx="1415764" cy="46166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/>
            <a:r>
              <a:rPr lang="zh-CN" altLang="en-US" sz="2400" b="1" dirty="0">
                <a:solidFill>
                  <a:srgbClr val="547C64"/>
                </a:solidFill>
              </a:rPr>
              <a:t>理论分析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4CF9461-F454-41C0-167E-5B831971B752}"/>
              </a:ext>
            </a:extLst>
          </p:cNvPr>
          <p:cNvSpPr txBox="1"/>
          <p:nvPr/>
        </p:nvSpPr>
        <p:spPr>
          <a:xfrm>
            <a:off x="698802" y="1307098"/>
            <a:ext cx="75917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什么引起了下层液体表面张力系数改变？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3E78C5C-8470-F34A-F786-70CECDBF7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8369B-F710-4CE9-A0B8-9F511945CEE2}" type="slidenum">
              <a:rPr lang="zh-CN" altLang="en-US" smtClean="0"/>
              <a:pPr/>
              <a:t>10</a:t>
            </a:fld>
            <a:endParaRPr lang="zh-CN" altLang="en-US"/>
          </a:p>
        </p:txBody>
      </p:sp>
      <p:pic>
        <p:nvPicPr>
          <p:cNvPr id="2" name="图片 1" descr="桌子上放了不同类型的书本&#10;&#10;低可信度描述已自动生成">
            <a:extLst>
              <a:ext uri="{FF2B5EF4-FFF2-40B4-BE49-F238E27FC236}">
                <a16:creationId xmlns:a16="http://schemas.microsoft.com/office/drawing/2014/main" id="{C3EB852E-91F3-1F04-615E-9997F61C3C0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688" y="2784169"/>
            <a:ext cx="3958482" cy="2968861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B272CAD3-AEAF-0A82-2C70-8BBB4BFD6E19}"/>
              </a:ext>
            </a:extLst>
          </p:cNvPr>
          <p:cNvGrpSpPr/>
          <p:nvPr/>
        </p:nvGrpSpPr>
        <p:grpSpPr>
          <a:xfrm>
            <a:off x="5933502" y="2966189"/>
            <a:ext cx="5534598" cy="1181100"/>
            <a:chOff x="858582" y="3566160"/>
            <a:chExt cx="5534598" cy="1181100"/>
          </a:xfrm>
        </p:grpSpPr>
        <p:pic>
          <p:nvPicPr>
            <p:cNvPr id="10" name="图片 9" descr="图形用户界面, 文本, 应用程序, 电子邮件&#10;&#10;描述已自动生成">
              <a:extLst>
                <a:ext uri="{FF2B5EF4-FFF2-40B4-BE49-F238E27FC236}">
                  <a16:creationId xmlns:a16="http://schemas.microsoft.com/office/drawing/2014/main" id="{5B845074-7CDD-8303-7A91-ADD34F4633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2307" b="20385"/>
            <a:stretch/>
          </p:blipFill>
          <p:spPr>
            <a:xfrm>
              <a:off x="858582" y="3566160"/>
              <a:ext cx="5534598" cy="1181100"/>
            </a:xfrm>
            <a:prstGeom prst="rect">
              <a:avLst/>
            </a:prstGeom>
          </p:spPr>
        </p:pic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D7D90E1B-8E49-859C-282E-937C526C0A69}"/>
                </a:ext>
              </a:extLst>
            </p:cNvPr>
            <p:cNvSpPr/>
            <p:nvPr/>
          </p:nvSpPr>
          <p:spPr>
            <a:xfrm>
              <a:off x="1272540" y="4305300"/>
              <a:ext cx="1028700" cy="37338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1293903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Char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3E78C5C-8470-F34A-F786-70CECDBF7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8369B-F710-4CE9-A0B8-9F511945CEE2}" type="slidenum">
              <a:rPr lang="zh-CN" altLang="en-US" smtClean="0"/>
              <a:pPr/>
              <a:t>11</a:t>
            </a:fld>
            <a:endParaRPr lang="zh-CN" altLang="en-US"/>
          </a:p>
        </p:txBody>
      </p:sp>
      <p:pic>
        <p:nvPicPr>
          <p:cNvPr id="2" name="图片 1" descr="桌子上放了不同类型的书本&#10;&#10;低可信度描述已自动生成">
            <a:extLst>
              <a:ext uri="{FF2B5EF4-FFF2-40B4-BE49-F238E27FC236}">
                <a16:creationId xmlns:a16="http://schemas.microsoft.com/office/drawing/2014/main" id="{C3EB852E-91F3-1F04-615E-9997F61C3C0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582" y="-3553543"/>
            <a:ext cx="3958482" cy="2968861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B272CAD3-AEAF-0A82-2C70-8BBB4BFD6E19}"/>
              </a:ext>
            </a:extLst>
          </p:cNvPr>
          <p:cNvGrpSpPr/>
          <p:nvPr/>
        </p:nvGrpSpPr>
        <p:grpSpPr>
          <a:xfrm>
            <a:off x="5667284" y="-2947467"/>
            <a:ext cx="5534598" cy="1181100"/>
            <a:chOff x="858582" y="3566160"/>
            <a:chExt cx="5534598" cy="1181100"/>
          </a:xfrm>
        </p:grpSpPr>
        <p:pic>
          <p:nvPicPr>
            <p:cNvPr id="10" name="图片 9" descr="图形用户界面, 文本, 应用程序, 电子邮件&#10;&#10;描述已自动生成">
              <a:extLst>
                <a:ext uri="{FF2B5EF4-FFF2-40B4-BE49-F238E27FC236}">
                  <a16:creationId xmlns:a16="http://schemas.microsoft.com/office/drawing/2014/main" id="{5B845074-7CDD-8303-7A91-ADD34F4633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2307" b="20385"/>
            <a:stretch/>
          </p:blipFill>
          <p:spPr>
            <a:xfrm>
              <a:off x="858582" y="3566160"/>
              <a:ext cx="5534598" cy="1181100"/>
            </a:xfrm>
            <a:prstGeom prst="rect">
              <a:avLst/>
            </a:prstGeom>
          </p:spPr>
        </p:pic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D7D90E1B-8E49-859C-282E-937C526C0A69}"/>
                </a:ext>
              </a:extLst>
            </p:cNvPr>
            <p:cNvSpPr/>
            <p:nvPr/>
          </p:nvSpPr>
          <p:spPr>
            <a:xfrm>
              <a:off x="1272540" y="4305300"/>
              <a:ext cx="1028700" cy="37338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FE676BEE-E5C3-207A-7E6F-C0A4806AA54B}"/>
              </a:ext>
            </a:extLst>
          </p:cNvPr>
          <p:cNvCxnSpPr/>
          <p:nvPr/>
        </p:nvCxnSpPr>
        <p:spPr>
          <a:xfrm>
            <a:off x="4143737" y="1794075"/>
            <a:ext cx="0" cy="1238492"/>
          </a:xfrm>
          <a:prstGeom prst="straightConnector1">
            <a:avLst/>
          </a:prstGeom>
          <a:ln w="76200">
            <a:solidFill>
              <a:srgbClr val="547C6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8037F8A9-3077-ACED-3721-26BCDE40F49A}"/>
              </a:ext>
            </a:extLst>
          </p:cNvPr>
          <p:cNvSpPr txBox="1"/>
          <p:nvPr/>
        </p:nvSpPr>
        <p:spPr>
          <a:xfrm>
            <a:off x="1258280" y="3429530"/>
            <a:ext cx="7176303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4800" b="1" dirty="0">
                <a:solidFill>
                  <a:srgbClr val="547C64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下游固体漂浮物的溶解物改变了液体的表面张力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4CF9461-F454-41C0-167E-5B831971B752}"/>
              </a:ext>
            </a:extLst>
          </p:cNvPr>
          <p:cNvSpPr txBox="1"/>
          <p:nvPr/>
        </p:nvSpPr>
        <p:spPr>
          <a:xfrm>
            <a:off x="706132" y="886528"/>
            <a:ext cx="75917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什么引起了下层液体表面张力系数改变？</a:t>
            </a:r>
          </a:p>
        </p:txBody>
      </p:sp>
      <p:cxnSp>
        <p:nvCxnSpPr>
          <p:cNvPr id="39" name="直接连接符 38"/>
          <p:cNvCxnSpPr/>
          <p:nvPr/>
        </p:nvCxnSpPr>
        <p:spPr>
          <a:xfrm>
            <a:off x="3932475" y="571500"/>
            <a:ext cx="8475425" cy="0"/>
          </a:xfrm>
          <a:prstGeom prst="line">
            <a:avLst/>
          </a:prstGeom>
          <a:ln w="38100">
            <a:solidFill>
              <a:srgbClr val="547C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-193573" y="571500"/>
            <a:ext cx="1052155" cy="0"/>
          </a:xfrm>
          <a:prstGeom prst="line">
            <a:avLst/>
          </a:prstGeom>
          <a:ln w="38100">
            <a:solidFill>
              <a:srgbClr val="547C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圆角矩形 34"/>
          <p:cNvSpPr/>
          <p:nvPr/>
        </p:nvSpPr>
        <p:spPr>
          <a:xfrm>
            <a:off x="858582" y="325576"/>
            <a:ext cx="3065386" cy="497908"/>
          </a:xfrm>
          <a:prstGeom prst="roundRect">
            <a:avLst>
              <a:gd name="adj" fmla="val 50000"/>
            </a:avLst>
          </a:prstGeom>
          <a:noFill/>
          <a:ln w="38100">
            <a:solidFill>
              <a:srgbClr val="547C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2B5E36B-CA3F-BCF9-C153-E91DCAABF771}"/>
              </a:ext>
            </a:extLst>
          </p:cNvPr>
          <p:cNvSpPr txBox="1"/>
          <p:nvPr/>
        </p:nvSpPr>
        <p:spPr>
          <a:xfrm>
            <a:off x="1683393" y="361823"/>
            <a:ext cx="1415764" cy="46166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/>
            <a:r>
              <a:rPr lang="zh-CN" altLang="en-US" sz="2400" b="1" dirty="0">
                <a:solidFill>
                  <a:srgbClr val="547C64"/>
                </a:solidFill>
              </a:rPr>
              <a:t>理论分析</a:t>
            </a:r>
          </a:p>
        </p:txBody>
      </p:sp>
    </p:spTree>
    <p:extLst>
      <p:ext uri="{BB962C8B-B14F-4D97-AF65-F5344CB8AC3E}">
        <p14:creationId xmlns:p14="http://schemas.microsoft.com/office/powerpoint/2010/main" val="20505913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直接连接符 38"/>
          <p:cNvCxnSpPr/>
          <p:nvPr/>
        </p:nvCxnSpPr>
        <p:spPr>
          <a:xfrm>
            <a:off x="3932475" y="571500"/>
            <a:ext cx="8475425" cy="0"/>
          </a:xfrm>
          <a:prstGeom prst="line">
            <a:avLst/>
          </a:prstGeom>
          <a:ln w="38100">
            <a:solidFill>
              <a:srgbClr val="547C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-193573" y="571500"/>
            <a:ext cx="1052155" cy="0"/>
          </a:xfrm>
          <a:prstGeom prst="line">
            <a:avLst/>
          </a:prstGeom>
          <a:ln w="38100">
            <a:solidFill>
              <a:srgbClr val="547C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圆角矩形 34"/>
          <p:cNvSpPr/>
          <p:nvPr/>
        </p:nvSpPr>
        <p:spPr>
          <a:xfrm>
            <a:off x="858582" y="325576"/>
            <a:ext cx="3065386" cy="497908"/>
          </a:xfrm>
          <a:prstGeom prst="roundRect">
            <a:avLst>
              <a:gd name="adj" fmla="val 50000"/>
            </a:avLst>
          </a:prstGeom>
          <a:noFill/>
          <a:ln w="38100">
            <a:solidFill>
              <a:srgbClr val="547C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2B5E36B-CA3F-BCF9-C153-E91DCAABF771}"/>
              </a:ext>
            </a:extLst>
          </p:cNvPr>
          <p:cNvSpPr txBox="1"/>
          <p:nvPr/>
        </p:nvSpPr>
        <p:spPr>
          <a:xfrm>
            <a:off x="1683393" y="361823"/>
            <a:ext cx="1415764" cy="46166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/>
            <a:r>
              <a:rPr lang="zh-CN" altLang="en-US" sz="2400" b="1" dirty="0">
                <a:solidFill>
                  <a:srgbClr val="547C64"/>
                </a:solidFill>
              </a:rPr>
              <a:t>理论分析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3E78C5C-8470-F34A-F786-70CECDBF7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8369B-F710-4CE9-A0B8-9F511945CEE2}" type="slidenum">
              <a:rPr lang="zh-CN" altLang="en-US" smtClean="0"/>
              <a:pPr/>
              <a:t>12</a:t>
            </a:fld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F8FE8F7-BA2A-23E7-0D12-B29F35ACFFD4}"/>
              </a:ext>
            </a:extLst>
          </p:cNvPr>
          <p:cNvSpPr txBox="1"/>
          <p:nvPr/>
        </p:nvSpPr>
        <p:spPr>
          <a:xfrm>
            <a:off x="785695" y="1358310"/>
            <a:ext cx="6776417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dirty="0">
                <a:latin typeface="华文仿宋" panose="02010600040101010101" pitchFamily="2" charset="-122"/>
                <a:ea typeface="华文仿宋" panose="02010600040101010101" pitchFamily="2" charset="-122"/>
              </a:rPr>
              <a:t>进行对照试验，确认是否只与溶解物造成的表面张力改变有关</a:t>
            </a:r>
          </a:p>
        </p:txBody>
      </p:sp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EFA3474C-E58A-3B9B-9FC1-44AFF5A31C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4221952"/>
              </p:ext>
            </p:extLst>
          </p:nvPr>
        </p:nvGraphicFramePr>
        <p:xfrm>
          <a:off x="2369939" y="2617230"/>
          <a:ext cx="7759312" cy="3997202"/>
        </p:xfrm>
        <a:graphic>
          <a:graphicData uri="http://schemas.openxmlformats.org/drawingml/2006/table">
            <a:tbl>
              <a:tblPr>
                <a:tableStyleId>{93296810-A885-4BE3-A3E7-6D5BEEA58F35}</a:tableStyleId>
              </a:tblPr>
              <a:tblGrid>
                <a:gridCol w="1343403">
                  <a:extLst>
                    <a:ext uri="{9D8B030D-6E8A-4147-A177-3AD203B41FA5}">
                      <a16:colId xmlns:a16="http://schemas.microsoft.com/office/drawing/2014/main" val="3786448789"/>
                    </a:ext>
                  </a:extLst>
                </a:gridCol>
                <a:gridCol w="1991944">
                  <a:extLst>
                    <a:ext uri="{9D8B030D-6E8A-4147-A177-3AD203B41FA5}">
                      <a16:colId xmlns:a16="http://schemas.microsoft.com/office/drawing/2014/main" val="42834609"/>
                    </a:ext>
                  </a:extLst>
                </a:gridCol>
                <a:gridCol w="1644510">
                  <a:extLst>
                    <a:ext uri="{9D8B030D-6E8A-4147-A177-3AD203B41FA5}">
                      <a16:colId xmlns:a16="http://schemas.microsoft.com/office/drawing/2014/main" val="3764847947"/>
                    </a:ext>
                  </a:extLst>
                </a:gridCol>
                <a:gridCol w="1667673">
                  <a:extLst>
                    <a:ext uri="{9D8B030D-6E8A-4147-A177-3AD203B41FA5}">
                      <a16:colId xmlns:a16="http://schemas.microsoft.com/office/drawing/2014/main" val="3057793107"/>
                    </a:ext>
                  </a:extLst>
                </a:gridCol>
                <a:gridCol w="1111782">
                  <a:extLst>
                    <a:ext uri="{9D8B030D-6E8A-4147-A177-3AD203B41FA5}">
                      <a16:colId xmlns:a16="http://schemas.microsoft.com/office/drawing/2014/main" val="3682711051"/>
                    </a:ext>
                  </a:extLst>
                </a:gridCol>
              </a:tblGrid>
              <a:tr h="484322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800" b="1" u="none" strike="noStrike" dirty="0">
                          <a:effectLst/>
                        </a:rPr>
                        <a:t>上方流体</a:t>
                      </a:r>
                      <a:endParaRPr lang="zh-CN" alt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800" b="1" u="none" strike="noStrike" dirty="0">
                          <a:effectLst/>
                        </a:rPr>
                        <a:t>下方流体</a:t>
                      </a:r>
                      <a:endParaRPr lang="zh-CN" alt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effectLst/>
                        </a:rPr>
                        <a:t>Particle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800" b="1" u="none" strike="noStrike" dirty="0">
                          <a:effectLst/>
                        </a:rPr>
                        <a:t>是否发生现象</a:t>
                      </a:r>
                      <a:endParaRPr lang="zh-CN" alt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800" b="1" u="none" strike="noStrike" dirty="0">
                          <a:effectLst/>
                        </a:rPr>
                        <a:t>重复次数</a:t>
                      </a:r>
                      <a:endParaRPr lang="zh-CN" alt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418477514"/>
                  </a:ext>
                </a:extLst>
              </a:tr>
              <a:tr h="58548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800" u="none" strike="noStrike">
                          <a:effectLst/>
                        </a:rPr>
                        <a:t>水</a:t>
                      </a:r>
                      <a:endParaRPr lang="zh-CN" altLang="en-US" sz="1800" b="0" i="0" u="none" strike="noStrike">
                        <a:solidFill>
                          <a:srgbClr val="000000"/>
                        </a:solidFill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800" u="none" strike="noStrike">
                          <a:effectLst/>
                        </a:rPr>
                        <a:t>水</a:t>
                      </a:r>
                      <a:endParaRPr lang="zh-CN" altLang="en-US" sz="1800" b="0" i="0" u="none" strike="noStrike">
                        <a:solidFill>
                          <a:srgbClr val="000000"/>
                        </a:solidFill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800" u="none" strike="noStrike">
                          <a:effectLst/>
                        </a:rPr>
                        <a:t>茶叶</a:t>
                      </a:r>
                      <a:endParaRPr lang="zh-CN" altLang="en-US" sz="1800" b="0" i="0" u="none" strike="noStrike">
                        <a:solidFill>
                          <a:srgbClr val="000000"/>
                        </a:solidFill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800" u="none" strike="noStrike">
                          <a:effectLst/>
                        </a:rPr>
                        <a:t>是</a:t>
                      </a:r>
                      <a:endParaRPr lang="zh-CN" altLang="en-US" sz="1800" b="0" i="0" u="none" strike="noStrike">
                        <a:solidFill>
                          <a:srgbClr val="000000"/>
                        </a:solidFill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>
                          <a:effectLst/>
                        </a:rPr>
                        <a:t>4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313042492"/>
                  </a:ext>
                </a:extLst>
              </a:tr>
              <a:tr h="58548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800" u="none" strike="noStrike">
                          <a:effectLst/>
                        </a:rPr>
                        <a:t>水</a:t>
                      </a:r>
                      <a:endParaRPr lang="zh-CN" altLang="en-US" sz="1800" b="0" i="0" u="none" strike="noStrike">
                        <a:solidFill>
                          <a:srgbClr val="000000"/>
                        </a:solidFill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800" u="none" strike="noStrike" dirty="0">
                          <a:effectLst/>
                        </a:rPr>
                        <a:t>水</a:t>
                      </a:r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800" u="none" strike="noStrike">
                          <a:effectLst/>
                        </a:rPr>
                        <a:t>橄榄油液滴</a:t>
                      </a:r>
                      <a:endParaRPr lang="zh-CN" altLang="en-US" sz="1800" b="0" i="0" u="none" strike="noStrike">
                        <a:solidFill>
                          <a:srgbClr val="000000"/>
                        </a:solidFill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800" u="none" strike="noStrike">
                          <a:effectLst/>
                        </a:rPr>
                        <a:t>否</a:t>
                      </a:r>
                      <a:endParaRPr lang="zh-CN" altLang="en-US" sz="1800" b="0" i="0" u="none" strike="noStrike">
                        <a:solidFill>
                          <a:srgbClr val="000000"/>
                        </a:solidFill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>
                          <a:effectLst/>
                        </a:rPr>
                        <a:t>6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854670470"/>
                  </a:ext>
                </a:extLst>
              </a:tr>
              <a:tr h="58548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800" u="none" strike="noStrike">
                          <a:effectLst/>
                        </a:rPr>
                        <a:t>茶叶滤出液</a:t>
                      </a:r>
                      <a:endParaRPr lang="zh-CN" altLang="en-US" sz="1800" b="0" i="0" u="none" strike="noStrike">
                        <a:solidFill>
                          <a:srgbClr val="000000"/>
                        </a:solidFill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800" u="none" strike="noStrike">
                          <a:effectLst/>
                        </a:rPr>
                        <a:t>水</a:t>
                      </a:r>
                      <a:endParaRPr lang="zh-CN" altLang="en-US" sz="1800" b="0" i="0" u="none" strike="noStrike">
                        <a:solidFill>
                          <a:srgbClr val="000000"/>
                        </a:solidFill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800" u="none" strike="noStrike">
                          <a:effectLst/>
                        </a:rPr>
                        <a:t>橄榄油液滴</a:t>
                      </a:r>
                      <a:endParaRPr lang="zh-CN" altLang="en-US" sz="1800" b="0" i="0" u="none" strike="noStrike">
                        <a:solidFill>
                          <a:srgbClr val="000000"/>
                        </a:solidFill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800" u="none" strike="noStrike">
                          <a:effectLst/>
                        </a:rPr>
                        <a:t>否</a:t>
                      </a:r>
                      <a:endParaRPr lang="zh-CN" altLang="en-US" sz="1800" b="0" i="0" u="none" strike="noStrike">
                        <a:solidFill>
                          <a:srgbClr val="000000"/>
                        </a:solidFill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>
                          <a:effectLst/>
                        </a:rPr>
                        <a:t>6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107918761"/>
                  </a:ext>
                </a:extLst>
              </a:tr>
              <a:tr h="58548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800" u="none" strike="noStrike">
                          <a:effectLst/>
                        </a:rPr>
                        <a:t>茶叶滤出液</a:t>
                      </a:r>
                      <a:endParaRPr lang="zh-CN" altLang="en-US" sz="1800" b="0" i="0" u="none" strike="noStrike">
                        <a:solidFill>
                          <a:srgbClr val="000000"/>
                        </a:solidFill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800" u="none" strike="noStrike">
                          <a:effectLst/>
                        </a:rPr>
                        <a:t>水</a:t>
                      </a:r>
                      <a:endParaRPr lang="zh-CN" altLang="en-US" sz="1800" b="0" i="0" u="none" strike="noStrike">
                        <a:solidFill>
                          <a:srgbClr val="000000"/>
                        </a:solidFill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800" u="none" strike="noStrike">
                          <a:effectLst/>
                        </a:rPr>
                        <a:t>茶叶</a:t>
                      </a:r>
                      <a:endParaRPr lang="zh-CN" altLang="en-US" sz="1800" b="0" i="0" u="none" strike="noStrike">
                        <a:solidFill>
                          <a:srgbClr val="000000"/>
                        </a:solidFill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800" u="none" strike="noStrike">
                          <a:effectLst/>
                        </a:rPr>
                        <a:t>否</a:t>
                      </a:r>
                      <a:endParaRPr lang="zh-CN" altLang="en-US" sz="1800" b="0" i="0" u="none" strike="noStrike">
                        <a:solidFill>
                          <a:srgbClr val="000000"/>
                        </a:solidFill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>
                          <a:effectLst/>
                        </a:rPr>
                        <a:t>5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381734545"/>
                  </a:ext>
                </a:extLst>
              </a:tr>
              <a:tr h="58548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800" u="none" strike="noStrike">
                          <a:effectLst/>
                        </a:rPr>
                        <a:t>肥皂水</a:t>
                      </a:r>
                      <a:endParaRPr lang="zh-CN" altLang="en-US" sz="1800" b="0" i="0" u="none" strike="noStrike">
                        <a:solidFill>
                          <a:srgbClr val="000000"/>
                        </a:solidFill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800" u="none" strike="noStrike">
                          <a:effectLst/>
                        </a:rPr>
                        <a:t>水</a:t>
                      </a:r>
                      <a:endParaRPr lang="zh-CN" altLang="en-US" sz="1800" b="0" i="0" u="none" strike="noStrike">
                        <a:solidFill>
                          <a:srgbClr val="000000"/>
                        </a:solidFill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800" u="none" strike="noStrike">
                          <a:effectLst/>
                        </a:rPr>
                        <a:t>茶叶</a:t>
                      </a:r>
                      <a:endParaRPr lang="zh-CN" altLang="en-US" sz="1800" b="0" i="0" u="none" strike="noStrike">
                        <a:solidFill>
                          <a:srgbClr val="000000"/>
                        </a:solidFill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800" u="none" strike="noStrike">
                          <a:effectLst/>
                        </a:rPr>
                        <a:t>否</a:t>
                      </a:r>
                      <a:endParaRPr lang="zh-CN" altLang="en-US" sz="1800" b="0" i="0" u="none" strike="noStrike">
                        <a:solidFill>
                          <a:srgbClr val="000000"/>
                        </a:solidFill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>
                          <a:effectLst/>
                        </a:rPr>
                        <a:t>4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197422059"/>
                  </a:ext>
                </a:extLst>
              </a:tr>
              <a:tr h="58548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800" u="none" strike="noStrike">
                          <a:effectLst/>
                        </a:rPr>
                        <a:t>水</a:t>
                      </a:r>
                      <a:endParaRPr lang="zh-CN" altLang="en-US" sz="1800" b="0" i="0" u="none" strike="noStrike">
                        <a:solidFill>
                          <a:srgbClr val="000000"/>
                        </a:solidFill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800" u="none" strike="noStrike">
                          <a:effectLst/>
                        </a:rPr>
                        <a:t>肥皂水</a:t>
                      </a:r>
                      <a:endParaRPr lang="zh-CN" altLang="en-US" sz="1800" b="0" i="0" u="none" strike="noStrike">
                        <a:solidFill>
                          <a:srgbClr val="000000"/>
                        </a:solidFill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800" u="none" strike="noStrike">
                          <a:effectLst/>
                        </a:rPr>
                        <a:t>橄榄油液滴</a:t>
                      </a:r>
                      <a:endParaRPr lang="zh-CN" altLang="en-US" sz="1800" b="0" i="0" u="none" strike="noStrike">
                        <a:solidFill>
                          <a:srgbClr val="000000"/>
                        </a:solidFill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800" u="none" strike="noStrike">
                          <a:effectLst/>
                        </a:rPr>
                        <a:t>是</a:t>
                      </a:r>
                      <a:endParaRPr lang="zh-CN" altLang="en-US" sz="1800" b="0" i="0" u="none" strike="noStrike">
                        <a:solidFill>
                          <a:srgbClr val="000000"/>
                        </a:solidFill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 dirty="0">
                          <a:effectLst/>
                        </a:rPr>
                        <a:t>1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2301231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62578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3E78C5C-8470-F34A-F786-70CECDBF7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8369B-F710-4CE9-A0B8-9F511945CEE2}" type="slidenum">
              <a:rPr lang="zh-CN" altLang="en-US" smtClean="0"/>
              <a:pPr/>
              <a:t>13</a:t>
            </a:fld>
            <a:endParaRPr lang="zh-CN" altLang="en-US"/>
          </a:p>
        </p:txBody>
      </p:sp>
      <p:cxnSp>
        <p:nvCxnSpPr>
          <p:cNvPr id="39" name="直接连接符 38"/>
          <p:cNvCxnSpPr/>
          <p:nvPr/>
        </p:nvCxnSpPr>
        <p:spPr>
          <a:xfrm>
            <a:off x="3932475" y="571500"/>
            <a:ext cx="8475425" cy="0"/>
          </a:xfrm>
          <a:prstGeom prst="line">
            <a:avLst/>
          </a:prstGeom>
          <a:ln w="38100">
            <a:solidFill>
              <a:srgbClr val="547C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-193573" y="571500"/>
            <a:ext cx="1052155" cy="0"/>
          </a:xfrm>
          <a:prstGeom prst="line">
            <a:avLst/>
          </a:prstGeom>
          <a:ln w="38100">
            <a:solidFill>
              <a:srgbClr val="547C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圆角矩形 34"/>
          <p:cNvSpPr/>
          <p:nvPr/>
        </p:nvSpPr>
        <p:spPr>
          <a:xfrm>
            <a:off x="858582" y="325576"/>
            <a:ext cx="3065386" cy="497908"/>
          </a:xfrm>
          <a:prstGeom prst="roundRect">
            <a:avLst>
              <a:gd name="adj" fmla="val 50000"/>
            </a:avLst>
          </a:prstGeom>
          <a:noFill/>
          <a:ln w="38100">
            <a:solidFill>
              <a:srgbClr val="547C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2B5E36B-CA3F-BCF9-C153-E91DCAABF771}"/>
              </a:ext>
            </a:extLst>
          </p:cNvPr>
          <p:cNvSpPr txBox="1"/>
          <p:nvPr/>
        </p:nvSpPr>
        <p:spPr>
          <a:xfrm>
            <a:off x="1683393" y="361823"/>
            <a:ext cx="1415764" cy="46166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/>
            <a:r>
              <a:rPr lang="zh-CN" altLang="en-US" sz="2400" b="1" dirty="0">
                <a:solidFill>
                  <a:srgbClr val="547C64"/>
                </a:solidFill>
              </a:rPr>
              <a:t>理论分析</a:t>
            </a:r>
          </a:p>
        </p:txBody>
      </p:sp>
      <p:graphicFrame>
        <p:nvGraphicFramePr>
          <p:cNvPr id="4" name="图示 3">
            <a:extLst>
              <a:ext uri="{FF2B5EF4-FFF2-40B4-BE49-F238E27FC236}">
                <a16:creationId xmlns:a16="http://schemas.microsoft.com/office/drawing/2014/main" id="{16012E1B-9D1A-F1EB-A730-A62CA5BBC6A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36984174"/>
              </p:ext>
            </p:extLst>
          </p:nvPr>
        </p:nvGraphicFramePr>
        <p:xfrm>
          <a:off x="3242509" y="1442652"/>
          <a:ext cx="6033571" cy="40694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2" name="图片 11" descr="图表, 瀑布图&#10;&#10;描述已自动生成">
            <a:extLst>
              <a:ext uri="{FF2B5EF4-FFF2-40B4-BE49-F238E27FC236}">
                <a16:creationId xmlns:a16="http://schemas.microsoft.com/office/drawing/2014/main" id="{7A01B017-D857-3193-03C1-1D201CFE5B27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20" t="24710" r="33083" b="23408"/>
          <a:stretch/>
        </p:blipFill>
        <p:spPr>
          <a:xfrm>
            <a:off x="3242509" y="1345903"/>
            <a:ext cx="6421994" cy="4516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9907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8C67410-AF26-44E0-B630-7F7434CA010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>
                                            <p:graphicEl>
                                              <a:dgm id="{68C67410-AF26-44E0-B630-7F7434CA010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AB5EF1B-049D-424B-AB69-CAE71DCFDD7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4">
                                            <p:graphicEl>
                                              <a:dgm id="{FAB5EF1B-049D-424B-AB69-CAE71DCFDD7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8670ECA-8B1E-4BF1-963D-E32E5B0719A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4">
                                            <p:graphicEl>
                                              <a:dgm id="{08670ECA-8B1E-4BF1-963D-E32E5B0719A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B88189A-CF47-44A1-8D61-FDC3AF743D6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4">
                                            <p:graphicEl>
                                              <a:dgm id="{8B88189A-CF47-44A1-8D61-FDC3AF743D6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2ED46F7-953E-4FA5-A7AD-DCAA204C9DE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4">
                                            <p:graphicEl>
                                              <a:dgm id="{02ED46F7-953E-4FA5-A7AD-DCAA204C9DE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3E78C5C-8470-F34A-F786-70CECDBF7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8369B-F710-4CE9-A0B8-9F511945CEE2}" type="slidenum">
              <a:rPr lang="zh-CN" altLang="en-US" smtClean="0"/>
              <a:pPr/>
              <a:t>14</a:t>
            </a:fld>
            <a:endParaRPr lang="zh-CN" altLang="en-US"/>
          </a:p>
        </p:txBody>
      </p:sp>
      <p:cxnSp>
        <p:nvCxnSpPr>
          <p:cNvPr id="39" name="直接连接符 38"/>
          <p:cNvCxnSpPr>
            <a:cxnSpLocks/>
          </p:cNvCxnSpPr>
          <p:nvPr/>
        </p:nvCxnSpPr>
        <p:spPr>
          <a:xfrm>
            <a:off x="3932475" y="571500"/>
            <a:ext cx="8475425" cy="0"/>
          </a:xfrm>
          <a:prstGeom prst="line">
            <a:avLst/>
          </a:prstGeom>
          <a:ln w="38100">
            <a:solidFill>
              <a:srgbClr val="547C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>
            <a:cxnSpLocks/>
          </p:cNvCxnSpPr>
          <p:nvPr/>
        </p:nvCxnSpPr>
        <p:spPr>
          <a:xfrm>
            <a:off x="-193573" y="571500"/>
            <a:ext cx="1052155" cy="0"/>
          </a:xfrm>
          <a:prstGeom prst="line">
            <a:avLst/>
          </a:prstGeom>
          <a:ln w="38100">
            <a:solidFill>
              <a:srgbClr val="547C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圆角矩形 34"/>
          <p:cNvSpPr/>
          <p:nvPr/>
        </p:nvSpPr>
        <p:spPr>
          <a:xfrm>
            <a:off x="858582" y="325576"/>
            <a:ext cx="3065386" cy="497908"/>
          </a:xfrm>
          <a:prstGeom prst="roundRect">
            <a:avLst>
              <a:gd name="adj" fmla="val 50000"/>
            </a:avLst>
          </a:prstGeom>
          <a:noFill/>
          <a:ln w="38100">
            <a:solidFill>
              <a:srgbClr val="547C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2B5E36B-CA3F-BCF9-C153-E91DCAABF771}"/>
              </a:ext>
            </a:extLst>
          </p:cNvPr>
          <p:cNvSpPr txBox="1"/>
          <p:nvPr/>
        </p:nvSpPr>
        <p:spPr>
          <a:xfrm>
            <a:off x="1683393" y="361823"/>
            <a:ext cx="1415764" cy="461661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/>
            <a:r>
              <a:rPr lang="zh-CN" altLang="en-US" sz="2400" b="1" dirty="0">
                <a:solidFill>
                  <a:srgbClr val="547C64"/>
                </a:solidFill>
              </a:rPr>
              <a:t>理论分析</a:t>
            </a:r>
          </a:p>
        </p:txBody>
      </p:sp>
      <p:pic>
        <p:nvPicPr>
          <p:cNvPr id="12" name="图片 11" descr="图表, 瀑布图&#10;&#10;描述已自动生成">
            <a:extLst>
              <a:ext uri="{FF2B5EF4-FFF2-40B4-BE49-F238E27FC236}">
                <a16:creationId xmlns:a16="http://schemas.microsoft.com/office/drawing/2014/main" id="{7A01B017-D857-3193-03C1-1D201CFE5B2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20" t="24710" r="33083" b="23408"/>
          <a:stretch/>
        </p:blipFill>
        <p:spPr>
          <a:xfrm>
            <a:off x="0" y="1513841"/>
            <a:ext cx="5790045" cy="4071982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349B27EE-3365-AE64-154D-9017A10B7D2D}"/>
              </a:ext>
            </a:extLst>
          </p:cNvPr>
          <p:cNvSpPr txBox="1"/>
          <p:nvPr/>
        </p:nvSpPr>
        <p:spPr>
          <a:xfrm>
            <a:off x="7519557" y="1743978"/>
            <a:ext cx="3189083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什么能量转化成了水流和物体的机械能？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DAB77BDA-052F-3762-285D-A47CC0B2139F}"/>
              </a:ext>
            </a:extLst>
          </p:cNvPr>
          <p:cNvSpPr txBox="1"/>
          <p:nvPr/>
        </p:nvSpPr>
        <p:spPr>
          <a:xfrm>
            <a:off x="7519557" y="4036803"/>
            <a:ext cx="318908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表面能</a:t>
            </a:r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F4175150-94E2-FEAF-5225-CB5F58229890}"/>
              </a:ext>
            </a:extLst>
          </p:cNvPr>
          <p:cNvCxnSpPr>
            <a:cxnSpLocks/>
          </p:cNvCxnSpPr>
          <p:nvPr/>
        </p:nvCxnSpPr>
        <p:spPr>
          <a:xfrm>
            <a:off x="9000217" y="3318788"/>
            <a:ext cx="0" cy="634807"/>
          </a:xfrm>
          <a:prstGeom prst="straightConnector1">
            <a:avLst/>
          </a:prstGeom>
          <a:ln w="76200">
            <a:solidFill>
              <a:srgbClr val="547C6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2FDB7FC1-C6F7-E844-294A-9E83607860C0}"/>
                  </a:ext>
                </a:extLst>
              </p:cNvPr>
              <p:cNvSpPr txBox="1"/>
              <p:nvPr/>
            </p:nvSpPr>
            <p:spPr>
              <a:xfrm>
                <a:off x="7060074" y="5242742"/>
                <a:ext cx="1369349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𝑇𝑆</m:t>
                      </m:r>
                    </m:oMath>
                  </m:oMathPara>
                </a14:m>
                <a:endParaRPr lang="en-US" altLang="zh-CN" sz="3200" b="0" dirty="0"/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2FDB7FC1-C6F7-E844-294A-9E83607860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0074" y="5242742"/>
                <a:ext cx="1369349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3F9C63B6-BBAF-FDD9-50B8-E4E2A4CC0CB2}"/>
                  </a:ext>
                </a:extLst>
              </p:cNvPr>
              <p:cNvSpPr txBox="1"/>
              <p:nvPr/>
            </p:nvSpPr>
            <p:spPr>
              <a:xfrm>
                <a:off x="8898617" y="5242741"/>
                <a:ext cx="3085204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lang="en-US" altLang="zh-CN" sz="3200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zh-CN" sz="32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m:rPr>
                        <m:sty m:val="p"/>
                      </m:rPr>
                      <a:rPr lang="el-GR" altLang="zh-CN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lang="en-US" altLang="zh-CN" sz="3200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altLang="zh-CN" sz="3200" b="0" dirty="0"/>
                  <a:t>-</a:t>
                </a:r>
                <a:r>
                  <a:rPr lang="en-US" altLang="zh-CN" sz="32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2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m:rPr>
                        <m:sty m:val="p"/>
                      </m:rPr>
                      <a:rPr lang="el-GR" altLang="zh-CN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lang="en-US" altLang="zh-CN" sz="3200" i="1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endParaRPr lang="en-US" altLang="zh-CN" sz="3200" b="0" dirty="0"/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3F9C63B6-BBAF-FDD9-50B8-E4E2A4CC0C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8617" y="5242741"/>
                <a:ext cx="3085204" cy="492443"/>
              </a:xfrm>
              <a:prstGeom prst="rect">
                <a:avLst/>
              </a:prstGeom>
              <a:blipFill>
                <a:blip r:embed="rId4"/>
                <a:stretch>
                  <a:fillRect t="-23457" b="-506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609063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6" grpId="0"/>
      <p:bldP spid="1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直接连接符 38"/>
          <p:cNvCxnSpPr>
            <a:cxnSpLocks/>
          </p:cNvCxnSpPr>
          <p:nvPr/>
        </p:nvCxnSpPr>
        <p:spPr>
          <a:xfrm>
            <a:off x="3932475" y="571500"/>
            <a:ext cx="8475425" cy="0"/>
          </a:xfrm>
          <a:prstGeom prst="line">
            <a:avLst/>
          </a:prstGeom>
          <a:ln w="38100">
            <a:solidFill>
              <a:srgbClr val="547C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>
            <a:cxnSpLocks/>
          </p:cNvCxnSpPr>
          <p:nvPr/>
        </p:nvCxnSpPr>
        <p:spPr>
          <a:xfrm>
            <a:off x="-193573" y="571500"/>
            <a:ext cx="1052155" cy="0"/>
          </a:xfrm>
          <a:prstGeom prst="line">
            <a:avLst/>
          </a:prstGeom>
          <a:ln w="38100">
            <a:solidFill>
              <a:srgbClr val="547C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圆角矩形 34"/>
          <p:cNvSpPr/>
          <p:nvPr/>
        </p:nvSpPr>
        <p:spPr>
          <a:xfrm>
            <a:off x="858582" y="325576"/>
            <a:ext cx="3065386" cy="497908"/>
          </a:xfrm>
          <a:prstGeom prst="roundRect">
            <a:avLst>
              <a:gd name="adj" fmla="val 50000"/>
            </a:avLst>
          </a:prstGeom>
          <a:noFill/>
          <a:ln w="38100">
            <a:solidFill>
              <a:srgbClr val="547C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2B5E36B-CA3F-BCF9-C153-E91DCAABF771}"/>
              </a:ext>
            </a:extLst>
          </p:cNvPr>
          <p:cNvSpPr txBox="1"/>
          <p:nvPr/>
        </p:nvSpPr>
        <p:spPr>
          <a:xfrm>
            <a:off x="1683393" y="361823"/>
            <a:ext cx="1415764" cy="461661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/>
            <a:r>
              <a:rPr lang="zh-CN" altLang="en-US" sz="2400" b="1" dirty="0">
                <a:solidFill>
                  <a:srgbClr val="547C64"/>
                </a:solidFill>
              </a:rPr>
              <a:t>理论分析</a:t>
            </a:r>
          </a:p>
        </p:txBody>
      </p:sp>
      <p:graphicFrame>
        <p:nvGraphicFramePr>
          <p:cNvPr id="4" name="图示 3">
            <a:extLst>
              <a:ext uri="{FF2B5EF4-FFF2-40B4-BE49-F238E27FC236}">
                <a16:creationId xmlns:a16="http://schemas.microsoft.com/office/drawing/2014/main" id="{952F9248-7ADB-7B61-3731-BB91172882E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58797783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A49CE76-80C4-2F7E-53DA-AF84F4DC11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8369B-F710-4CE9-A0B8-9F511945CEE2}" type="slidenum">
              <a:rPr lang="zh-CN" altLang="en-US" smtClean="0"/>
              <a:pPr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8322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805D532-1B23-430B-9958-9CA83A0F1B6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"/>
                                        <p:tgtEl>
                                          <p:spTgt spid="4">
                                            <p:graphicEl>
                                              <a:dgm id="{3805D532-1B23-430B-9958-9CA83A0F1B6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1AFB9F5-A667-4EB6-908E-B8BA13BA0C1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50"/>
                                        <p:tgtEl>
                                          <p:spTgt spid="4">
                                            <p:graphicEl>
                                              <a:dgm id="{B1AFB9F5-A667-4EB6-908E-B8BA13BA0C1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5E966E2-2AAD-4823-B76D-4E8306ABADD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50"/>
                                        <p:tgtEl>
                                          <p:spTgt spid="4">
                                            <p:graphicEl>
                                              <a:dgm id="{E5E966E2-2AAD-4823-B76D-4E8306ABADD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F64EF28-0082-442D-A1DF-66BF8D5A4D9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50"/>
                                        <p:tgtEl>
                                          <p:spTgt spid="4">
                                            <p:graphicEl>
                                              <a:dgm id="{3F64EF28-0082-442D-A1DF-66BF8D5A4D9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6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7417FCF-CDBE-4283-AD99-F101685D65B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50"/>
                                        <p:tgtEl>
                                          <p:spTgt spid="4">
                                            <p:graphicEl>
                                              <a:dgm id="{07417FCF-CDBE-4283-AD99-F101685D65B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7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ED12B0F-8BDE-4A42-B6B9-34999D0BD85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50"/>
                                        <p:tgtEl>
                                          <p:spTgt spid="4">
                                            <p:graphicEl>
                                              <a:dgm id="{7ED12B0F-8BDE-4A42-B6B9-34999D0BD85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9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12B4DC41-E760-49C0-8323-8679BC082D6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50"/>
                                        <p:tgtEl>
                                          <p:spTgt spid="4">
                                            <p:graphicEl>
                                              <a:dgm id="{12B4DC41-E760-49C0-8323-8679BC082D6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5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AC39B67-DBBE-4E0A-8930-EAEFECB6C3D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50"/>
                                        <p:tgtEl>
                                          <p:spTgt spid="4">
                                            <p:graphicEl>
                                              <a:dgm id="{DAC39B67-DBBE-4E0A-8930-EAEFECB6C3D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2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53F1F376-1B70-43B4-ADAF-C9E99FD42E4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50"/>
                                        <p:tgtEl>
                                          <p:spTgt spid="4">
                                            <p:graphicEl>
                                              <a:dgm id="{53F1F376-1B70-43B4-ADAF-C9E99FD42E4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35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1155680A-65F7-41D5-9DDB-51F1FE17020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50"/>
                                        <p:tgtEl>
                                          <p:spTgt spid="4">
                                            <p:graphicEl>
                                              <a:dgm id="{1155680A-65F7-41D5-9DDB-51F1FE17020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69A5817-BD8D-455B-AB8B-5ABB17F676D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50"/>
                                        <p:tgtEl>
                                          <p:spTgt spid="4">
                                            <p:graphicEl>
                                              <a:dgm id="{469A5817-BD8D-455B-AB8B-5ABB17F676D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65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1267BE4-ED25-4528-8F02-4C090E69CC7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50"/>
                                        <p:tgtEl>
                                          <p:spTgt spid="4">
                                            <p:graphicEl>
                                              <a:dgm id="{71267BE4-ED25-4528-8F02-4C090E69CC7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8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8D72BEB-97AD-4405-B91E-9C15E8634FE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50"/>
                                        <p:tgtEl>
                                          <p:spTgt spid="4">
                                            <p:graphicEl>
                                              <a:dgm id="{88D72BEB-97AD-4405-B91E-9C15E8634FE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95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A98D9B3-C0C5-44DB-A0B4-108DF066B8D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50"/>
                                        <p:tgtEl>
                                          <p:spTgt spid="4">
                                            <p:graphicEl>
                                              <a:dgm id="{4A98D9B3-C0C5-44DB-A0B4-108DF066B8D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1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30FEA03-1C53-47C0-8221-6B5FB40F5EB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50"/>
                                        <p:tgtEl>
                                          <p:spTgt spid="4">
                                            <p:graphicEl>
                                              <a:dgm id="{230FEA03-1C53-47C0-8221-6B5FB40F5EB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25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E8945FC-60E3-4E4A-8084-AD0A8849CCA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50"/>
                                        <p:tgtEl>
                                          <p:spTgt spid="4">
                                            <p:graphicEl>
                                              <a:dgm id="{AE8945FC-60E3-4E4A-8084-AD0A8849CCA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4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92F4D9E-410B-441D-B898-898EFF8E704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50"/>
                                        <p:tgtEl>
                                          <p:spTgt spid="4">
                                            <p:graphicEl>
                                              <a:dgm id="{992F4D9E-410B-441D-B898-898EFF8E704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lvlOne"/>
        </p:bldSub>
      </p:bldGraphic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直接连接符 38"/>
          <p:cNvCxnSpPr>
            <a:cxnSpLocks/>
          </p:cNvCxnSpPr>
          <p:nvPr/>
        </p:nvCxnSpPr>
        <p:spPr>
          <a:xfrm>
            <a:off x="3932475" y="571500"/>
            <a:ext cx="8475425" cy="0"/>
          </a:xfrm>
          <a:prstGeom prst="line">
            <a:avLst/>
          </a:prstGeom>
          <a:ln w="38100">
            <a:solidFill>
              <a:srgbClr val="547C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>
            <a:cxnSpLocks/>
          </p:cNvCxnSpPr>
          <p:nvPr/>
        </p:nvCxnSpPr>
        <p:spPr>
          <a:xfrm>
            <a:off x="-193573" y="571500"/>
            <a:ext cx="1052155" cy="0"/>
          </a:xfrm>
          <a:prstGeom prst="line">
            <a:avLst/>
          </a:prstGeom>
          <a:ln w="38100">
            <a:solidFill>
              <a:srgbClr val="547C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圆角矩形 34"/>
          <p:cNvSpPr/>
          <p:nvPr/>
        </p:nvSpPr>
        <p:spPr>
          <a:xfrm>
            <a:off x="858582" y="325576"/>
            <a:ext cx="3065386" cy="497908"/>
          </a:xfrm>
          <a:prstGeom prst="roundRect">
            <a:avLst>
              <a:gd name="adj" fmla="val 50000"/>
            </a:avLst>
          </a:prstGeom>
          <a:noFill/>
          <a:ln w="38100">
            <a:solidFill>
              <a:srgbClr val="547C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2B5E36B-CA3F-BCF9-C153-E91DCAABF771}"/>
              </a:ext>
            </a:extLst>
          </p:cNvPr>
          <p:cNvSpPr txBox="1"/>
          <p:nvPr/>
        </p:nvSpPr>
        <p:spPr>
          <a:xfrm>
            <a:off x="1145646" y="386836"/>
            <a:ext cx="2431407" cy="369328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/>
            <a:r>
              <a:rPr lang="zh-CN" altLang="en-US" sz="1800" b="1" dirty="0">
                <a:solidFill>
                  <a:srgbClr val="547C64"/>
                </a:solidFill>
              </a:rPr>
              <a:t>理论分析</a:t>
            </a:r>
          </a:p>
        </p:txBody>
      </p:sp>
      <p:sp>
        <p:nvSpPr>
          <p:cNvPr id="12" name="灯片编号占位符 11">
            <a:extLst>
              <a:ext uri="{FF2B5EF4-FFF2-40B4-BE49-F238E27FC236}">
                <a16:creationId xmlns:a16="http://schemas.microsoft.com/office/drawing/2014/main" id="{BFE7DA0C-26B2-E6B8-9035-0FD1CF269B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8369B-F710-4CE9-A0B8-9F511945CEE2}" type="slidenum">
              <a:rPr lang="zh-CN" altLang="en-US" smtClean="0"/>
              <a:pPr/>
              <a:t>16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D13F8B36-6ACB-6939-A36C-16C059BF5C99}"/>
                  </a:ext>
                </a:extLst>
              </p:cNvPr>
              <p:cNvSpPr txBox="1"/>
              <p:nvPr/>
            </p:nvSpPr>
            <p:spPr>
              <a:xfrm>
                <a:off x="372585" y="1143287"/>
                <a:ext cx="11217294" cy="50106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 dirty="0">
                    <a:latin typeface="华文仿宋" panose="02010600040101010101" pitchFamily="2" charset="-122"/>
                    <a:ea typeface="华文仿宋" panose="02010600040101010101" pitchFamily="2" charset="-122"/>
                  </a:rPr>
                  <a:t>我们现在分析水流与</a:t>
                </a:r>
                <a:r>
                  <a:rPr lang="en-US" altLang="zh-CN" sz="2000" dirty="0">
                    <a:latin typeface="华文仿宋" panose="02010600040101010101" pitchFamily="2" charset="-122"/>
                    <a:ea typeface="华文仿宋" panose="02010600040101010101" pitchFamily="2" charset="-122"/>
                  </a:rPr>
                  <a:t>Marangoni</a:t>
                </a:r>
                <a:r>
                  <a:rPr lang="zh-CN" altLang="en-US" sz="2000" dirty="0">
                    <a:latin typeface="华文仿宋" panose="02010600040101010101" pitchFamily="2" charset="-122"/>
                    <a:ea typeface="华文仿宋" panose="02010600040101010101" pitchFamily="2" charset="-122"/>
                  </a:rPr>
                  <a:t>流的“冲击力”。这样的液体间的作用摩擦成为内摩擦力，公式为：</a:t>
                </a:r>
                <a:endParaRPr lang="en-US" altLang="zh-CN" sz="2000" dirty="0">
                  <a:latin typeface="华文仿宋" panose="02010600040101010101" pitchFamily="2" charset="-122"/>
                  <a:ea typeface="华文仿宋" panose="02010600040101010101" pitchFamily="2" charset="-122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zh-CN" altLang="en-US" sz="2800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𝐴</m:t>
                    </m:r>
                    <m:f>
                      <m:f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m:rPr>
                            <m:sty m:val="p"/>
                          </m:rPr>
                          <a:rPr lang="en-US" altLang="zh-CN" sz="2800" i="1">
                            <a:latin typeface="Cambria Math" panose="02040503050406030204" pitchFamily="18" charset="0"/>
                          </a:rPr>
                          <m:t>u</m:t>
                        </m:r>
                      </m:num>
                      <m:den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m:rPr>
                            <m:sty m:val="p"/>
                          </m:rPr>
                          <a:rPr lang="en-US" altLang="zh-CN" sz="2800" i="1">
                            <a:latin typeface="Cambria Math" panose="02040503050406030204" pitchFamily="18" charset="0"/>
                          </a:rPr>
                          <m:t>y</m:t>
                        </m:r>
                      </m:den>
                    </m:f>
                  </m:oMath>
                </a14:m>
                <a:r>
                  <a:rPr lang="zh-CN" altLang="en-US" sz="1600" dirty="0">
                    <a:latin typeface="华文仿宋" panose="02010600040101010101" pitchFamily="2" charset="-122"/>
                    <a:ea typeface="华文仿宋" panose="02010600040101010101" pitchFamily="2" charset="-122"/>
                  </a:rPr>
                  <a:t>，</a:t>
                </a:r>
                <a:endParaRPr lang="en-US" altLang="zh-CN" sz="1600" dirty="0">
                  <a:latin typeface="华文仿宋" panose="02010600040101010101" pitchFamily="2" charset="-122"/>
                  <a:ea typeface="华文仿宋" panose="02010600040101010101" pitchFamily="2" charset="-122"/>
                </a:endParaRPr>
              </a:p>
              <a:p>
                <a:r>
                  <a:rPr lang="zh-CN" altLang="en-US" sz="2000" dirty="0">
                    <a:latin typeface="华文仿宋" panose="02010600040101010101" pitchFamily="2" charset="-122"/>
                    <a:ea typeface="华文仿宋" panose="02010600040101010101" pitchFamily="2" charset="-122"/>
                  </a:rPr>
                  <a:t>其中</a:t>
                </a:r>
                <a14:m>
                  <m:oMath xmlns:m="http://schemas.openxmlformats.org/officeDocument/2006/math">
                    <m:r>
                      <a:rPr lang="zh-CN" altLang="en-US" sz="2000" i="1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zh-CN" altLang="en-US" sz="2000" dirty="0">
                    <a:latin typeface="华文仿宋" panose="02010600040101010101" pitchFamily="2" charset="-122"/>
                    <a:ea typeface="华文仿宋" panose="02010600040101010101" pitchFamily="2" charset="-122"/>
                  </a:rPr>
                  <a:t>为动力粘度，</a:t>
                </a:r>
                <a:r>
                  <a:rPr lang="en-US" altLang="zh-CN" sz="2000" dirty="0">
                    <a:latin typeface="华文仿宋" panose="02010600040101010101" pitchFamily="2" charset="-122"/>
                    <a:ea typeface="华文仿宋" panose="02010600040101010101" pitchFamily="2" charset="-122"/>
                  </a:rPr>
                  <a:t>A</a:t>
                </a:r>
                <a:r>
                  <a:rPr lang="zh-CN" altLang="en-US" sz="2000" dirty="0">
                    <a:latin typeface="华文仿宋" panose="02010600040101010101" pitchFamily="2" charset="-122"/>
                    <a:ea typeface="华文仿宋" panose="02010600040101010101" pitchFamily="2" charset="-122"/>
                  </a:rPr>
                  <a:t>为流层接触面积，</a:t>
                </a:r>
                <a:r>
                  <a:rPr lang="en-US" altLang="zh-CN" sz="2000" dirty="0">
                    <a:latin typeface="华文仿宋" panose="02010600040101010101" pitchFamily="2" charset="-122"/>
                    <a:ea typeface="华文仿宋" panose="02010600040101010101" pitchFamily="2" charset="-122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m:rPr>
                            <m:sty m:val="p"/>
                          </m:rPr>
                          <a:rPr lang="en-US" altLang="zh-CN" sz="2000" i="1">
                            <a:latin typeface="Cambria Math" panose="02040503050406030204" pitchFamily="18" charset="0"/>
                          </a:rPr>
                          <m:t>u</m:t>
                        </m:r>
                      </m:num>
                      <m:den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m:rPr>
                            <m:sty m:val="p"/>
                          </m:rPr>
                          <a:rPr lang="en-US" altLang="zh-CN" sz="2000" i="1">
                            <a:latin typeface="Cambria Math" panose="02040503050406030204" pitchFamily="18" charset="0"/>
                          </a:rPr>
                          <m:t>y</m:t>
                        </m:r>
                      </m:den>
                    </m:f>
                  </m:oMath>
                </a14:m>
                <a:r>
                  <a:rPr lang="zh-CN" altLang="en-US" sz="2000" dirty="0">
                    <a:latin typeface="华文仿宋" panose="02010600040101010101" pitchFamily="2" charset="-122"/>
                    <a:ea typeface="华文仿宋" panose="02010600040101010101" pitchFamily="2" charset="-122"/>
                  </a:rPr>
                  <a:t>为流速梯度。</a:t>
                </a:r>
                <a:endParaRPr lang="en-US" altLang="zh-CN" sz="2000" dirty="0">
                  <a:latin typeface="华文仿宋" panose="02010600040101010101" pitchFamily="2" charset="-122"/>
                  <a:ea typeface="华文仿宋" panose="02010600040101010101" pitchFamily="2" charset="-122"/>
                </a:endParaRPr>
              </a:p>
              <a:p>
                <a:endParaRPr lang="en-US" altLang="zh-CN" sz="2000" dirty="0">
                  <a:latin typeface="华文仿宋" panose="02010600040101010101" pitchFamily="2" charset="-122"/>
                  <a:ea typeface="华文仿宋" panose="02010600040101010101" pitchFamily="2" charset="-122"/>
                </a:endParaRPr>
              </a:p>
              <a:p>
                <a:r>
                  <a:rPr lang="zh-CN" altLang="en-US" sz="2000" dirty="0">
                    <a:latin typeface="华文仿宋" panose="02010600040101010101" pitchFamily="2" charset="-122"/>
                    <a:ea typeface="华文仿宋" panose="02010600040101010101" pitchFamily="2" charset="-122"/>
                  </a:rPr>
                  <a:t>对于我们在室温中实验中的</a:t>
                </a:r>
                <a:r>
                  <a:rPr lang="en-US" altLang="zh-CN" sz="2000" dirty="0">
                    <a:latin typeface="华文仿宋" panose="02010600040101010101" pitchFamily="2" charset="-122"/>
                    <a:ea typeface="华文仿宋" panose="02010600040101010101" pitchFamily="2" charset="-122"/>
                  </a:rPr>
                  <a:t>Marangoni</a:t>
                </a:r>
                <a:r>
                  <a:rPr lang="zh-CN" altLang="en-US" sz="2000" dirty="0">
                    <a:latin typeface="华文仿宋" panose="02010600040101010101" pitchFamily="2" charset="-122"/>
                    <a:ea typeface="华文仿宋" panose="02010600040101010101" pitchFamily="2" charset="-122"/>
                  </a:rPr>
                  <a:t>流，</a:t>
                </a:r>
                <a14:m>
                  <m:oMath xmlns:m="http://schemas.openxmlformats.org/officeDocument/2006/math">
                    <m:r>
                      <a:rPr lang="zh-CN" altLang="en-US" sz="2000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altLang="zh-CN" sz="2000" dirty="0">
                    <a:latin typeface="华文仿宋" panose="02010600040101010101" pitchFamily="2" charset="-122"/>
                    <a:ea typeface="华文仿宋" panose="02010600040101010101" pitchFamily="2" charset="-122"/>
                  </a:rPr>
                  <a:t>=0.894*10^-3 </a:t>
                </a:r>
                <a:r>
                  <a:rPr lang="en-US" altLang="zh-CN" sz="2000" dirty="0" err="1">
                    <a:latin typeface="华文仿宋" panose="02010600040101010101" pitchFamily="2" charset="-122"/>
                    <a:ea typeface="华文仿宋" panose="02010600040101010101" pitchFamily="2" charset="-122"/>
                  </a:rPr>
                  <a:t>Pa·s</a:t>
                </a:r>
                <a:r>
                  <a:rPr lang="zh-CN" altLang="en-US" sz="2000" dirty="0">
                    <a:latin typeface="华文仿宋" panose="02010600040101010101" pitchFamily="2" charset="-122"/>
                    <a:ea typeface="华文仿宋" panose="02010600040101010101" pitchFamily="2" charset="-122"/>
                  </a:rPr>
                  <a:t>，</a:t>
                </a:r>
                <a:r>
                  <a:rPr lang="en-US" altLang="zh-CN" sz="2000" dirty="0">
                    <a:latin typeface="华文仿宋" panose="02010600040101010101" pitchFamily="2" charset="-122"/>
                    <a:ea typeface="华文仿宋" panose="02010600040101010101" pitchFamily="2" charset="-122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m:rPr>
                            <m:sty m:val="p"/>
                          </m:rPr>
                          <a:rPr lang="en-US" altLang="zh-CN" sz="2000" i="1">
                            <a:latin typeface="Cambria Math" panose="02040503050406030204" pitchFamily="18" charset="0"/>
                          </a:rPr>
                          <m:t>u</m:t>
                        </m:r>
                      </m:num>
                      <m:den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m:rPr>
                            <m:sty m:val="p"/>
                          </m:rPr>
                          <a:rPr lang="en-US" altLang="zh-CN" sz="2000" i="1">
                            <a:latin typeface="Cambria Math" panose="02040503050406030204" pitchFamily="18" charset="0"/>
                          </a:rPr>
                          <m:t>y</m:t>
                        </m:r>
                      </m:den>
                    </m:f>
                  </m:oMath>
                </a14:m>
                <a:r>
                  <a:rPr lang="en-US" altLang="zh-CN" sz="2000" dirty="0">
                    <a:latin typeface="华文仿宋" panose="02010600040101010101" pitchFamily="2" charset="-122"/>
                    <a:ea typeface="华文仿宋" panose="02010600040101010101" pitchFamily="2" charset="-122"/>
                  </a:rPr>
                  <a:t>=0.45m/s.</a:t>
                </a:r>
              </a:p>
              <a:p>
                <a:endParaRPr lang="en-US" altLang="zh-CN" sz="2000" dirty="0">
                  <a:latin typeface="华文仿宋" panose="02010600040101010101" pitchFamily="2" charset="-122"/>
                  <a:ea typeface="华文仿宋" panose="02010600040101010101" pitchFamily="2" charset="-122"/>
                </a:endParaRPr>
              </a:p>
              <a:p>
                <a:r>
                  <a:rPr lang="zh-CN" altLang="en-US" sz="2000" dirty="0">
                    <a:latin typeface="华文仿宋" panose="02010600040101010101" pitchFamily="2" charset="-122"/>
                    <a:ea typeface="华文仿宋" panose="02010600040101010101" pitchFamily="2" charset="-122"/>
                  </a:rPr>
                  <a:t>现在我们分析内摩擦力做功和表面能的比值：</a:t>
                </a:r>
                <a:endParaRPr lang="en-US" altLang="zh-CN" sz="2000" dirty="0">
                  <a:latin typeface="华文仿宋" panose="02010600040101010101" pitchFamily="2" charset="-122"/>
                  <a:ea typeface="华文仿宋" panose="02010600040101010101" pitchFamily="2" charset="-122"/>
                </a:endParaRPr>
              </a:p>
              <a:p>
                <a:endParaRPr lang="en-US" altLang="zh-CN" sz="2000" b="0" i="1" dirty="0">
                  <a:latin typeface="华文仿宋" panose="02010600040101010101" pitchFamily="2" charset="-122"/>
                  <a:ea typeface="华文仿宋" panose="02010600040101010101" pitchFamily="2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m:rPr>
                              <m:sty m:val="p"/>
                            </m:rPr>
                            <a:rPr lang="en-US" altLang="zh-CN" sz="2800" i="1">
                              <a:latin typeface="Cambria Math" panose="02040503050406030204" pitchFamily="18" charset="0"/>
                            </a:rPr>
                            <m:t>l</m:t>
                          </m:r>
                        </m:num>
                        <m:den>
                          <m:r>
                            <a:rPr lang="zh-CN" altLang="en-US" sz="2800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∗100%</m:t>
                      </m:r>
                      <m:r>
                        <a:rPr lang="zh-CN" altLang="en-US" sz="2800" i="1">
                          <a:latin typeface="Cambria Math" panose="02040503050406030204" pitchFamily="18" charset="0"/>
                        </a:rPr>
                        <m:t>，</m:t>
                      </m:r>
                    </m:oMath>
                  </m:oMathPara>
                </a14:m>
                <a:endParaRPr lang="en-US" altLang="zh-CN" sz="2800" dirty="0">
                  <a:latin typeface="华文仿宋" panose="02010600040101010101" pitchFamily="2" charset="-122"/>
                  <a:ea typeface="华文仿宋" panose="02010600040101010101" pitchFamily="2" charset="-122"/>
                </a:endParaRPr>
              </a:p>
              <a:p>
                <a:r>
                  <a:rPr lang="zh-CN" altLang="en-US" sz="2000" dirty="0">
                    <a:latin typeface="华文仿宋" panose="02010600040101010101" pitchFamily="2" charset="-122"/>
                    <a:ea typeface="华文仿宋" panose="02010600040101010101" pitchFamily="2" charset="-122"/>
                  </a:rPr>
                  <a:t>其中</a:t>
                </a:r>
                <a:r>
                  <a:rPr lang="en-US" altLang="zh-CN" sz="2000" dirty="0">
                    <a:latin typeface="华文仿宋" panose="02010600040101010101" pitchFamily="2" charset="-122"/>
                    <a:ea typeface="华文仿宋" panose="02010600040101010101" pitchFamily="2" charset="-122"/>
                  </a:rPr>
                  <a:t>n</a:t>
                </a:r>
                <a:r>
                  <a:rPr lang="zh-CN" altLang="en-US" sz="2000" dirty="0">
                    <a:latin typeface="华文仿宋" panose="02010600040101010101" pitchFamily="2" charset="-122"/>
                    <a:ea typeface="华文仿宋" panose="02010600040101010101" pitchFamily="2" charset="-122"/>
                  </a:rPr>
                  <a:t>为误差比值，</a:t>
                </a:r>
                <a14:m>
                  <m:oMath xmlns:m="http://schemas.openxmlformats.org/officeDocument/2006/math">
                    <m:r>
                      <a:rPr lang="zh-CN" altLang="en-US" sz="200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zh-CN" altLang="en-US" sz="2000" i="1">
                        <a:latin typeface="Cambria Math" panose="02040503050406030204" pitchFamily="18" charset="0"/>
                      </a:rPr>
                      <m:t>为表面张力差</m:t>
                    </m:r>
                  </m:oMath>
                </a14:m>
                <a:r>
                  <a:rPr lang="zh-CN" altLang="en-US" sz="2000" dirty="0">
                    <a:latin typeface="华文仿宋" panose="02010600040101010101" pitchFamily="2" charset="-122"/>
                    <a:ea typeface="华文仿宋" panose="02010600040101010101" pitchFamily="2" charset="-122"/>
                  </a:rPr>
                  <a:t>，</a:t>
                </a:r>
                <a:r>
                  <a:rPr lang="en-US" altLang="zh-CN" sz="2000" dirty="0">
                    <a:latin typeface="华文仿宋" panose="02010600040101010101" pitchFamily="2" charset="-122"/>
                    <a:ea typeface="华文仿宋" panose="02010600040101010101" pitchFamily="2" charset="-122"/>
                  </a:rPr>
                  <a:t>S</a:t>
                </a:r>
                <a:r>
                  <a:rPr lang="zh-CN" altLang="en-US" sz="2000" dirty="0">
                    <a:latin typeface="华文仿宋" panose="02010600040101010101" pitchFamily="2" charset="-122"/>
                    <a:ea typeface="华文仿宋" panose="02010600040101010101" pitchFamily="2" charset="-122"/>
                  </a:rPr>
                  <a:t>为流体面积。室温下</a:t>
                </a:r>
                <a14:m>
                  <m:oMath xmlns:m="http://schemas.openxmlformats.org/officeDocument/2006/math">
                    <m:r>
                      <a:rPr lang="zh-CN" altLang="en-US" sz="2000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altLang="zh-CN" sz="2000" dirty="0">
                    <a:latin typeface="华文仿宋" panose="02010600040101010101" pitchFamily="2" charset="-122"/>
                    <a:ea typeface="华文仿宋" panose="02010600040101010101" pitchFamily="2" charset="-122"/>
                  </a:rPr>
                  <a:t>=0.03N·m^-1 </a:t>
                </a:r>
                <a:r>
                  <a:rPr lang="zh-CN" altLang="en-US" sz="2000" dirty="0">
                    <a:latin typeface="华文仿宋" panose="02010600040101010101" pitchFamily="2" charset="-122"/>
                    <a:ea typeface="华文仿宋" panose="02010600040101010101" pitchFamily="2" charset="-122"/>
                  </a:rPr>
                  <a:t>（</a:t>
                </a:r>
                <a14:m>
                  <m:oMath xmlns:m="http://schemas.openxmlformats.org/officeDocument/2006/math">
                    <m:r>
                      <a:rPr lang="zh-CN" altLang="en-US" sz="2000" dirty="0">
                        <a:latin typeface="Cambria Math" panose="02040503050406030204" pitchFamily="18" charset="0"/>
                        <a:ea typeface="华文仿宋" panose="02010600040101010101" pitchFamily="2" charset="-122"/>
                      </a:rPr>
                      <m:t>水</m:t>
                    </m:r>
                    <m:r>
                      <a:rPr lang="en-US" altLang="zh-CN" sz="2000" dirty="0">
                        <a:latin typeface="Cambria Math" panose="02040503050406030204" pitchFamily="18" charset="0"/>
                        <a:ea typeface="华文仿宋" panose="02010600040101010101" pitchFamily="2" charset="-122"/>
                      </a:rPr>
                      <m:t>−</m:t>
                    </m:r>
                    <m:r>
                      <a:rPr lang="zh-CN" altLang="en-US" sz="2000" dirty="0">
                        <a:latin typeface="Cambria Math" panose="02040503050406030204" pitchFamily="18" charset="0"/>
                        <a:ea typeface="华文仿宋" panose="02010600040101010101" pitchFamily="2" charset="-122"/>
                      </a:rPr>
                      <m:t>茶水）</m:t>
                    </m:r>
                    <m:r>
                      <a:rPr lang="en-US" altLang="zh-CN" sz="2000">
                        <a:latin typeface="Cambria Math" panose="02040503050406030204" pitchFamily="18" charset="0"/>
                        <a:ea typeface="华文仿宋" panose="02010600040101010101" pitchFamily="2" charset="-122"/>
                      </a:rPr>
                      <m:t>.</m:t>
                    </m:r>
                  </m:oMath>
                </a14:m>
                <a:endParaRPr lang="en-US" altLang="zh-CN" sz="2000" dirty="0">
                  <a:latin typeface="华文仿宋" panose="02010600040101010101" pitchFamily="2" charset="-122"/>
                  <a:ea typeface="华文仿宋" panose="02010600040101010101" pitchFamily="2" charset="-122"/>
                </a:endParaRPr>
              </a:p>
              <a:p>
                <a:endParaRPr lang="en-US" altLang="zh-CN" sz="2000" dirty="0">
                  <a:latin typeface="华文仿宋" panose="02010600040101010101" pitchFamily="2" charset="-122"/>
                  <a:ea typeface="华文仿宋" panose="02010600040101010101" pitchFamily="2" charset="-122"/>
                </a:endParaRPr>
              </a:p>
              <a:p>
                <a:r>
                  <a:rPr lang="zh-CN" altLang="en-US" sz="2000" dirty="0">
                    <a:latin typeface="华文仿宋" panose="02010600040101010101" pitchFamily="2" charset="-122"/>
                    <a:ea typeface="华文仿宋" panose="02010600040101010101" pitchFamily="2" charset="-122"/>
                  </a:rPr>
                  <a:t>代入数据，不难得到</a:t>
                </a:r>
                <a:r>
                  <a:rPr lang="en-US" altLang="zh-CN" sz="2000" dirty="0">
                    <a:latin typeface="华文仿宋" panose="02010600040101010101" pitchFamily="2" charset="-122"/>
                    <a:ea typeface="华文仿宋" panose="02010600040101010101" pitchFamily="2" charset="-122"/>
                  </a:rPr>
                  <a:t>n=2.6%</a:t>
                </a:r>
                <a:r>
                  <a:rPr lang="zh-CN" altLang="en-US" sz="2000" dirty="0">
                    <a:latin typeface="华文仿宋" panose="02010600040101010101" pitchFamily="2" charset="-122"/>
                    <a:ea typeface="华文仿宋" panose="02010600040101010101" pitchFamily="2" charset="-122"/>
                  </a:rPr>
                  <a:t>（保留一位小数）</a:t>
                </a:r>
                <a:r>
                  <a:rPr lang="en-US" altLang="zh-CN" sz="2000" dirty="0">
                    <a:latin typeface="华文仿宋" panose="02010600040101010101" pitchFamily="2" charset="-122"/>
                    <a:ea typeface="华文仿宋" panose="02010600040101010101" pitchFamily="2" charset="-122"/>
                  </a:rPr>
                  <a:t>,</a:t>
                </a:r>
                <a:r>
                  <a:rPr lang="zh-CN" altLang="en-US" sz="2000" dirty="0">
                    <a:latin typeface="华文仿宋" panose="02010600040101010101" pitchFamily="2" charset="-122"/>
                    <a:ea typeface="华文仿宋" panose="02010600040101010101" pitchFamily="2" charset="-122"/>
                  </a:rPr>
                  <a:t>故我们可以认为水流冲击力的影响可以近似忽略。</a:t>
                </a:r>
                <a:endParaRPr lang="en-US" altLang="zh-CN" sz="2000" dirty="0">
                  <a:latin typeface="华文仿宋" panose="02010600040101010101" pitchFamily="2" charset="-122"/>
                  <a:ea typeface="华文仿宋" panose="02010600040101010101" pitchFamily="2" charset="-122"/>
                </a:endParaRPr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D13F8B36-6ACB-6939-A36C-16C059BF5C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585" y="1143287"/>
                <a:ext cx="11217294" cy="5010602"/>
              </a:xfrm>
              <a:prstGeom prst="rect">
                <a:avLst/>
              </a:prstGeom>
              <a:blipFill>
                <a:blip r:embed="rId2"/>
                <a:stretch>
                  <a:fillRect l="-543" t="-731" r="-217" b="-134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29381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图表, 散点图&#10;&#10;描述已自动生成">
            <a:extLst>
              <a:ext uri="{FF2B5EF4-FFF2-40B4-BE49-F238E27FC236}">
                <a16:creationId xmlns:a16="http://schemas.microsoft.com/office/drawing/2014/main" id="{E4A8D087-CF09-6741-9DD6-0A12E6A1FCD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50" t="33422" r="30500" b="19911"/>
          <a:stretch/>
        </p:blipFill>
        <p:spPr>
          <a:xfrm>
            <a:off x="6503011" y="2996451"/>
            <a:ext cx="5560973" cy="3700267"/>
          </a:xfrm>
          <a:prstGeom prst="rect">
            <a:avLst/>
          </a:prstGeom>
        </p:spPr>
      </p:pic>
      <p:cxnSp>
        <p:nvCxnSpPr>
          <p:cNvPr id="39" name="直接连接符 38"/>
          <p:cNvCxnSpPr>
            <a:cxnSpLocks/>
          </p:cNvCxnSpPr>
          <p:nvPr/>
        </p:nvCxnSpPr>
        <p:spPr>
          <a:xfrm>
            <a:off x="3932475" y="571500"/>
            <a:ext cx="8475425" cy="0"/>
          </a:xfrm>
          <a:prstGeom prst="line">
            <a:avLst/>
          </a:prstGeom>
          <a:ln w="38100">
            <a:solidFill>
              <a:srgbClr val="547C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>
            <a:cxnSpLocks/>
          </p:cNvCxnSpPr>
          <p:nvPr/>
        </p:nvCxnSpPr>
        <p:spPr>
          <a:xfrm>
            <a:off x="-193573" y="571500"/>
            <a:ext cx="1052155" cy="0"/>
          </a:xfrm>
          <a:prstGeom prst="line">
            <a:avLst/>
          </a:prstGeom>
          <a:ln w="38100">
            <a:solidFill>
              <a:srgbClr val="547C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圆角矩形 34"/>
          <p:cNvSpPr/>
          <p:nvPr/>
        </p:nvSpPr>
        <p:spPr>
          <a:xfrm>
            <a:off x="858582" y="325576"/>
            <a:ext cx="3065386" cy="497908"/>
          </a:xfrm>
          <a:prstGeom prst="roundRect">
            <a:avLst>
              <a:gd name="adj" fmla="val 50000"/>
            </a:avLst>
          </a:prstGeom>
          <a:noFill/>
          <a:ln w="38100">
            <a:solidFill>
              <a:srgbClr val="547C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2B5E36B-CA3F-BCF9-C153-E91DCAABF771}"/>
              </a:ext>
            </a:extLst>
          </p:cNvPr>
          <p:cNvSpPr txBox="1"/>
          <p:nvPr/>
        </p:nvSpPr>
        <p:spPr>
          <a:xfrm>
            <a:off x="1683393" y="361823"/>
            <a:ext cx="1415764" cy="461661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/>
            <a:r>
              <a:rPr lang="zh-CN" altLang="en-US" sz="2400" b="1" dirty="0">
                <a:solidFill>
                  <a:srgbClr val="547C64"/>
                </a:solidFill>
              </a:rPr>
              <a:t>理论分析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3CCC50C9-AB8C-6A48-A1D0-14F6B81B9157}"/>
                  </a:ext>
                </a:extLst>
              </p:cNvPr>
              <p:cNvSpPr txBox="1"/>
              <p:nvPr/>
            </p:nvSpPr>
            <p:spPr>
              <a:xfrm>
                <a:off x="1167870" y="1137881"/>
                <a:ext cx="10320020" cy="106471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sz="3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3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zh-CN" sz="3200" b="0" i="1" smtClean="0">
                        <a:latin typeface="Cambria Math" panose="02040503050406030204" pitchFamily="18" charset="0"/>
                      </a:rPr>
                      <m:t>𝑀</m:t>
                    </m:r>
                    <m:sSup>
                      <m:sSupPr>
                        <m:ctrlP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sz="3200" dirty="0"/>
                  <a:t>+ Mgh+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3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32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32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zh-CN" sz="3200" b="0" i="1" smtClean="0">
                        <a:latin typeface="Cambria Math" panose="02040503050406030204" pitchFamily="18" charset="0"/>
                      </a:rPr>
                      <m:t>𝑚</m:t>
                    </m:r>
                    <m:sSup>
                      <m:sSupPr>
                        <m:ctrlPr>
                          <a:rPr lang="en-US" altLang="zh-CN" sz="3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32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US" altLang="zh-CN" sz="32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32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3200" b="0" i="1" smtClean="0">
                        <a:latin typeface="Cambria Math" panose="02040503050406030204" pitchFamily="18" charset="0"/>
                      </a:rPr>
                      <m:t>𝑚𝑔h</m:t>
                    </m:r>
                  </m:oMath>
                </a14:m>
                <a:endParaRPr lang="en-US" altLang="zh-CN" sz="3200" b="0" dirty="0"/>
              </a:p>
              <a:p>
                <a:r>
                  <a:rPr lang="en-US" altLang="zh-CN" sz="2400" b="0" dirty="0">
                    <a:latin typeface="Cambria Math" panose="02040503050406030204" pitchFamily="18" charset="0"/>
                  </a:rPr>
                  <a:t>   M</a:t>
                </a:r>
                <a:r>
                  <a:rPr lang="zh-CN" altLang="en-US" sz="2400" b="0" dirty="0">
                    <a:latin typeface="Cambria Math" panose="02040503050406030204" pitchFamily="18" charset="0"/>
                  </a:rPr>
                  <a:t>（微粒质量）</a:t>
                </a:r>
                <a:r>
                  <a:rPr lang="en-US" altLang="zh-CN" sz="2400" dirty="0">
                    <a:latin typeface="Cambria Math" panose="02040503050406030204" pitchFamily="18" charset="0"/>
                  </a:rPr>
                  <a:t>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smtClean="0">
                        <a:latin typeface="Cambria Math" panose="02040503050406030204" pitchFamily="18" charset="0"/>
                      </a:rPr>
                      <m:t>m</m:t>
                    </m:r>
                    <m:r>
                      <a:rPr lang="zh-CN" altLang="en-US" sz="2400" i="0" smtClean="0">
                        <a:latin typeface="Cambria Math" panose="02040503050406030204" pitchFamily="18" charset="0"/>
                      </a:rPr>
                      <m:t>（</m:t>
                    </m:r>
                  </m:oMath>
                </a14:m>
                <a:r>
                  <a:rPr lang="zh-CN" altLang="en-US" sz="2400" dirty="0"/>
                  <a:t>液体质量）</a:t>
                </a:r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3CCC50C9-AB8C-6A48-A1D0-14F6B81B91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7870" y="1137881"/>
                <a:ext cx="10320020" cy="1064715"/>
              </a:xfrm>
              <a:prstGeom prst="rect">
                <a:avLst/>
              </a:prstGeom>
              <a:blipFill>
                <a:blip r:embed="rId3"/>
                <a:stretch>
                  <a:fillRect t="-2299" b="-160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209A8AF8-2C35-CD37-58B3-B67035C238B0}"/>
                  </a:ext>
                </a:extLst>
              </p:cNvPr>
              <p:cNvSpPr txBox="1"/>
              <p:nvPr/>
            </p:nvSpPr>
            <p:spPr>
              <a:xfrm>
                <a:off x="1008411" y="3276925"/>
                <a:ext cx="6314440" cy="15696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4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1.</m:t>
                    </m:r>
                    <m:r>
                      <m:rPr>
                        <m:sty m:val="p"/>
                      </m:rPr>
                      <a:rPr lang="el-GR" altLang="zh-CN" sz="4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lang="en-US" altLang="zh-CN" sz="4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zh-CN" altLang="en-US" sz="4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的选取、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4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</m:t>
                    </m:r>
                  </m:oMath>
                </a14:m>
                <a:r>
                  <a:rPr lang="zh-CN" altLang="en-US" sz="4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的选取</a:t>
                </a:r>
                <a:endParaRPr lang="en-US" altLang="zh-CN" sz="48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altLang="zh-CN" sz="4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2.</a:t>
                </a:r>
                <a14:m>
                  <m:oMath xmlns:m="http://schemas.openxmlformats.org/officeDocument/2006/math">
                    <m:r>
                      <a:rPr lang="zh-CN" altLang="en-US" sz="4800" i="1">
                        <a:latin typeface="Cambria Math" panose="02040503050406030204" pitchFamily="18" charset="0"/>
                      </a:rPr>
                      <m:t>𝛿</m:t>
                    </m:r>
                    <m:r>
                      <a:rPr lang="zh-CN" altLang="en-US" sz="4800" i="1" smtClean="0">
                        <a:latin typeface="Cambria Math" panose="02040503050406030204" pitchFamily="18" charset="0"/>
                      </a:rPr>
                      <m:t>的</m:t>
                    </m:r>
                  </m:oMath>
                </a14:m>
                <a:r>
                  <a:rPr lang="zh-CN" altLang="en-US" sz="4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处理</a:t>
                </a: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209A8AF8-2C35-CD37-58B3-B67035C238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8411" y="3276925"/>
                <a:ext cx="6314440" cy="1569660"/>
              </a:xfrm>
              <a:prstGeom prst="rect">
                <a:avLst/>
              </a:prstGeom>
              <a:blipFill>
                <a:blip r:embed="rId4"/>
                <a:stretch>
                  <a:fillRect l="-4344" t="-10895" r="-4054" b="-202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B6E8B7A7-53BD-3BE5-EE5C-1D12D5FA5BF6}"/>
                  </a:ext>
                </a:extLst>
              </p:cNvPr>
              <p:cNvSpPr txBox="1"/>
              <p:nvPr/>
            </p:nvSpPr>
            <p:spPr>
              <a:xfrm>
                <a:off x="1401050" y="2516993"/>
                <a:ext cx="8242223" cy="6157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∗</m:t>
                    </m:r>
                    <m:f>
                      <m:f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num>
                      <m:den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sSubSup>
                          <m:sSubSup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/>
                          <m:sup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bSup>
                        <m:r>
                          <a:rPr lang="zh-CN" altLang="en-US" sz="2400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sz="2400" dirty="0"/>
                  <a:t>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4</m:t>
                        </m:r>
                      </m:num>
                      <m:den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𝜋</m:t>
                        </m:r>
                        <m:sSubSup>
                          <m:sSub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/>
                          <m:sup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bSup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2400" dirty="0"/>
                  <a:t>gh+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𝑅𝐿</m:t>
                    </m:r>
                    <m:r>
                      <a:rPr lang="zh-CN" altLang="en-US" sz="2400" b="0" i="1" smtClean="0">
                        <a:latin typeface="Cambria Math" panose="02040503050406030204" pitchFamily="18" charset="0"/>
                      </a:rPr>
                      <m:t>𝛿</m:t>
                    </m:r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𝑅𝐿</m:t>
                    </m:r>
                    <m:r>
                      <a:rPr lang="zh-CN" altLang="en-US" sz="2400" i="1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𝑔h</m:t>
                    </m:r>
                  </m:oMath>
                </a14:m>
                <a:endParaRPr lang="en-US" altLang="zh-CN" sz="2400" b="0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B6E8B7A7-53BD-3BE5-EE5C-1D12D5FA5B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1050" y="2516993"/>
                <a:ext cx="8242223" cy="615746"/>
              </a:xfrm>
              <a:prstGeom prst="rect">
                <a:avLst/>
              </a:prstGeom>
              <a:blipFill>
                <a:blip r:embed="rId5"/>
                <a:stretch>
                  <a:fillRect b="-990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灯片编号占位符 10">
            <a:extLst>
              <a:ext uri="{FF2B5EF4-FFF2-40B4-BE49-F238E27FC236}">
                <a16:creationId xmlns:a16="http://schemas.microsoft.com/office/drawing/2014/main" id="{43712EA3-9D5A-318E-CED4-731A954A1A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8369B-F710-4CE9-A0B8-9F511945CEE2}" type="slidenum">
              <a:rPr lang="zh-CN" altLang="en-US" smtClean="0"/>
              <a:pPr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04843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直接连接符 38"/>
          <p:cNvCxnSpPr>
            <a:cxnSpLocks/>
          </p:cNvCxnSpPr>
          <p:nvPr/>
        </p:nvCxnSpPr>
        <p:spPr>
          <a:xfrm>
            <a:off x="3932475" y="571500"/>
            <a:ext cx="8475425" cy="0"/>
          </a:xfrm>
          <a:prstGeom prst="line">
            <a:avLst/>
          </a:prstGeom>
          <a:ln w="38100">
            <a:solidFill>
              <a:srgbClr val="547C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>
            <a:cxnSpLocks/>
          </p:cNvCxnSpPr>
          <p:nvPr/>
        </p:nvCxnSpPr>
        <p:spPr>
          <a:xfrm>
            <a:off x="-193573" y="571500"/>
            <a:ext cx="1052155" cy="0"/>
          </a:xfrm>
          <a:prstGeom prst="line">
            <a:avLst/>
          </a:prstGeom>
          <a:ln w="38100">
            <a:solidFill>
              <a:srgbClr val="547C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圆角矩形 34"/>
          <p:cNvSpPr/>
          <p:nvPr/>
        </p:nvSpPr>
        <p:spPr>
          <a:xfrm>
            <a:off x="858582" y="325576"/>
            <a:ext cx="3065386" cy="497908"/>
          </a:xfrm>
          <a:prstGeom prst="roundRect">
            <a:avLst>
              <a:gd name="adj" fmla="val 50000"/>
            </a:avLst>
          </a:prstGeom>
          <a:noFill/>
          <a:ln w="38100">
            <a:solidFill>
              <a:srgbClr val="547C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2B5E36B-CA3F-BCF9-C153-E91DCAABF771}"/>
              </a:ext>
            </a:extLst>
          </p:cNvPr>
          <p:cNvSpPr txBox="1"/>
          <p:nvPr/>
        </p:nvSpPr>
        <p:spPr>
          <a:xfrm>
            <a:off x="1683393" y="361823"/>
            <a:ext cx="1415764" cy="461661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/>
            <a:r>
              <a:rPr lang="zh-CN" altLang="en-US" sz="2400" b="1" dirty="0">
                <a:solidFill>
                  <a:srgbClr val="547C64"/>
                </a:solidFill>
              </a:rPr>
              <a:t>理论分析</a:t>
            </a:r>
          </a:p>
        </p:txBody>
      </p:sp>
      <p:pic>
        <p:nvPicPr>
          <p:cNvPr id="5" name="图片 4" descr="形状&#10;&#10;描述已自动生成">
            <a:extLst>
              <a:ext uri="{FF2B5EF4-FFF2-40B4-BE49-F238E27FC236}">
                <a16:creationId xmlns:a16="http://schemas.microsoft.com/office/drawing/2014/main" id="{3B832777-19FF-3008-4DAB-7BD62955FBD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93" t="5276" r="36786" b="11111"/>
          <a:stretch/>
        </p:blipFill>
        <p:spPr>
          <a:xfrm>
            <a:off x="655791" y="1402081"/>
            <a:ext cx="3203762" cy="4795518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163C4654-9CCA-710B-CA7B-46E0DF51D4EC}"/>
              </a:ext>
            </a:extLst>
          </p:cNvPr>
          <p:cNvSpPr txBox="1"/>
          <p:nvPr/>
        </p:nvSpPr>
        <p:spPr>
          <a:xfrm>
            <a:off x="2611120" y="1740992"/>
            <a:ext cx="14935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Liquid with higher surface tension</a:t>
            </a:r>
            <a:endParaRPr lang="zh-CN" altLang="en-US" b="1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78AAD43-1D98-7D05-EE23-A06E9574D89E}"/>
              </a:ext>
            </a:extLst>
          </p:cNvPr>
          <p:cNvSpPr txBox="1"/>
          <p:nvPr/>
        </p:nvSpPr>
        <p:spPr>
          <a:xfrm>
            <a:off x="582862" y="4783390"/>
            <a:ext cx="14935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Liquid with lower surface tension</a:t>
            </a:r>
            <a:endParaRPr lang="zh-CN" altLang="en-US" b="1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93CBF65-0A15-8399-75F2-58DE1B0C5B8C}"/>
              </a:ext>
            </a:extLst>
          </p:cNvPr>
          <p:cNvSpPr txBox="1"/>
          <p:nvPr/>
        </p:nvSpPr>
        <p:spPr>
          <a:xfrm>
            <a:off x="5579347" y="1096931"/>
            <a:ext cx="5889788" cy="1969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>
                <a:latin typeface="华文仿宋" panose="02010600040101010101" pitchFamily="2" charset="-122"/>
                <a:ea typeface="华文仿宋" panose="02010600040101010101" pitchFamily="2" charset="-122"/>
              </a:rPr>
              <a:t>考虑到微粒受力主要源于沿马拉高尼流方向上的力，所以可以只研究这一方向上的情况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A269B1E-E741-C1F4-67A5-047E09F308C6}"/>
              </a:ext>
            </a:extLst>
          </p:cNvPr>
          <p:cNvSpPr txBox="1"/>
          <p:nvPr/>
        </p:nvSpPr>
        <p:spPr>
          <a:xfrm>
            <a:off x="5579347" y="3495040"/>
            <a:ext cx="5889789" cy="26161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>
                <a:latin typeface="华文仿宋" panose="02010600040101010101" pitchFamily="2" charset="-122"/>
                <a:ea typeface="华文仿宋" panose="02010600040101010101" pitchFamily="2" charset="-122"/>
              </a:rPr>
              <a:t>同时，在微粒与流体间存在能量的分配，而这样的效应随所选取部分与微粒间距离增大而下降，所以选择更长的液面有助于得到更精确的结论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6191BA58-E3E8-BCAB-51A6-F62E2D4D99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8369B-F710-4CE9-A0B8-9F511945CEE2}" type="slidenum">
              <a:rPr lang="zh-CN" altLang="en-US" smtClean="0"/>
              <a:pPr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61314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直接连接符 38"/>
          <p:cNvCxnSpPr>
            <a:cxnSpLocks/>
          </p:cNvCxnSpPr>
          <p:nvPr/>
        </p:nvCxnSpPr>
        <p:spPr>
          <a:xfrm>
            <a:off x="3932475" y="571500"/>
            <a:ext cx="8475425" cy="0"/>
          </a:xfrm>
          <a:prstGeom prst="line">
            <a:avLst/>
          </a:prstGeom>
          <a:ln w="38100">
            <a:solidFill>
              <a:srgbClr val="547C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>
            <a:cxnSpLocks/>
          </p:cNvCxnSpPr>
          <p:nvPr/>
        </p:nvCxnSpPr>
        <p:spPr>
          <a:xfrm>
            <a:off x="-193573" y="571500"/>
            <a:ext cx="1052155" cy="0"/>
          </a:xfrm>
          <a:prstGeom prst="line">
            <a:avLst/>
          </a:prstGeom>
          <a:ln w="38100">
            <a:solidFill>
              <a:srgbClr val="547C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圆角矩形 34"/>
          <p:cNvSpPr/>
          <p:nvPr/>
        </p:nvSpPr>
        <p:spPr>
          <a:xfrm>
            <a:off x="858582" y="325576"/>
            <a:ext cx="3065386" cy="497908"/>
          </a:xfrm>
          <a:prstGeom prst="roundRect">
            <a:avLst>
              <a:gd name="adj" fmla="val 50000"/>
            </a:avLst>
          </a:prstGeom>
          <a:noFill/>
          <a:ln w="38100">
            <a:solidFill>
              <a:srgbClr val="547C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2B5E36B-CA3F-BCF9-C153-E91DCAABF771}"/>
              </a:ext>
            </a:extLst>
          </p:cNvPr>
          <p:cNvSpPr txBox="1"/>
          <p:nvPr/>
        </p:nvSpPr>
        <p:spPr>
          <a:xfrm>
            <a:off x="1683393" y="361823"/>
            <a:ext cx="1415764" cy="461661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/>
            <a:r>
              <a:rPr lang="zh-CN" altLang="en-US" sz="2400" b="1" dirty="0">
                <a:solidFill>
                  <a:srgbClr val="547C64"/>
                </a:solidFill>
              </a:rPr>
              <a:t>理论分析</a:t>
            </a:r>
          </a:p>
        </p:txBody>
      </p:sp>
      <p:pic>
        <p:nvPicPr>
          <p:cNvPr id="5" name="图片 4" descr="形状&#10;&#10;描述已自动生成">
            <a:extLst>
              <a:ext uri="{FF2B5EF4-FFF2-40B4-BE49-F238E27FC236}">
                <a16:creationId xmlns:a16="http://schemas.microsoft.com/office/drawing/2014/main" id="{3B832777-19FF-3008-4DAB-7BD62955FBD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93" t="5276" r="36786" b="11111"/>
          <a:stretch/>
        </p:blipFill>
        <p:spPr>
          <a:xfrm>
            <a:off x="655791" y="1402081"/>
            <a:ext cx="3203762" cy="4795518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163C4654-9CCA-710B-CA7B-46E0DF51D4EC}"/>
              </a:ext>
            </a:extLst>
          </p:cNvPr>
          <p:cNvSpPr txBox="1"/>
          <p:nvPr/>
        </p:nvSpPr>
        <p:spPr>
          <a:xfrm>
            <a:off x="2611120" y="1740992"/>
            <a:ext cx="14935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Liquid with higher surface tension</a:t>
            </a:r>
            <a:endParaRPr lang="zh-CN" altLang="en-US" b="1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78AAD43-1D98-7D05-EE23-A06E9574D89E}"/>
              </a:ext>
            </a:extLst>
          </p:cNvPr>
          <p:cNvSpPr txBox="1"/>
          <p:nvPr/>
        </p:nvSpPr>
        <p:spPr>
          <a:xfrm>
            <a:off x="582862" y="4783390"/>
            <a:ext cx="14935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Liquid with lower surface tension</a:t>
            </a:r>
            <a:endParaRPr lang="zh-CN" alt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493CBF65-0A15-8399-75F2-58DE1B0C5B8C}"/>
                  </a:ext>
                </a:extLst>
              </p:cNvPr>
              <p:cNvSpPr txBox="1"/>
              <p:nvPr/>
            </p:nvSpPr>
            <p:spPr>
              <a:xfrm>
                <a:off x="5483737" y="2941321"/>
                <a:ext cx="5889788" cy="19697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2800" dirty="0">
                    <a:latin typeface="华文仿宋" panose="02010600040101010101" pitchFamily="2" charset="-122"/>
                    <a:ea typeface="华文仿宋" panose="02010600040101010101" pitchFamily="2" charset="-122"/>
                  </a:rPr>
                  <a:t>而液体层厚度</a:t>
                </a:r>
                <a14:m>
                  <m:oMath xmlns:m="http://schemas.openxmlformats.org/officeDocument/2006/math">
                    <m:r>
                      <a:rPr lang="zh-CN" altLang="en-US" sz="2800">
                        <a:latin typeface="Cambria Math" panose="02040503050406030204" pitchFamily="18" charset="0"/>
                        <a:ea typeface="华文仿宋" panose="02010600040101010101" pitchFamily="2" charset="-122"/>
                      </a:rPr>
                      <m:t>𝛿</m:t>
                    </m:r>
                  </m:oMath>
                </a14:m>
                <a:r>
                  <a:rPr lang="zh-CN" altLang="en-US" sz="2800" dirty="0">
                    <a:latin typeface="华文仿宋" panose="02010600040101010101" pitchFamily="2" charset="-122"/>
                    <a:ea typeface="华文仿宋" panose="02010600040101010101" pitchFamily="2" charset="-122"/>
                  </a:rPr>
                  <a:t>不可求，所以我们将其作为一个参数，在认同我们的理论模型的基础上对其进行求解</a:t>
                </a: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493CBF65-0A15-8399-75F2-58DE1B0C5B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3737" y="2941321"/>
                <a:ext cx="5889788" cy="1969770"/>
              </a:xfrm>
              <a:prstGeom prst="rect">
                <a:avLst/>
              </a:prstGeom>
              <a:blipFill>
                <a:blip r:embed="rId3"/>
                <a:stretch>
                  <a:fillRect l="-2174" r="-1242" b="-74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F1B779A-AA3A-87FD-44B3-4DFACB3D13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8369B-F710-4CE9-A0B8-9F511945CEE2}" type="slidenum">
              <a:rPr lang="zh-CN" altLang="en-US" smtClean="0"/>
              <a:pPr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41943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组合 32"/>
          <p:cNvGrpSpPr/>
          <p:nvPr/>
        </p:nvGrpSpPr>
        <p:grpSpPr>
          <a:xfrm flipH="1" flipV="1">
            <a:off x="1565229" y="1066061"/>
            <a:ext cx="1141287" cy="0"/>
            <a:chOff x="7568477" y="2641879"/>
            <a:chExt cx="1575523" cy="0"/>
          </a:xfrm>
        </p:grpSpPr>
        <p:cxnSp>
          <p:nvCxnSpPr>
            <p:cNvPr id="34" name="直接连接符 33"/>
            <p:cNvCxnSpPr/>
            <p:nvPr/>
          </p:nvCxnSpPr>
          <p:spPr>
            <a:xfrm flipV="1">
              <a:off x="7568477" y="2641879"/>
              <a:ext cx="466385" cy="0"/>
            </a:xfrm>
            <a:prstGeom prst="line">
              <a:avLst/>
            </a:prstGeom>
            <a:ln w="7620">
              <a:solidFill>
                <a:srgbClr val="547C6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/>
            <p:cNvCxnSpPr/>
            <p:nvPr/>
          </p:nvCxnSpPr>
          <p:spPr>
            <a:xfrm>
              <a:off x="8103924" y="2641879"/>
              <a:ext cx="754055" cy="0"/>
            </a:xfrm>
            <a:prstGeom prst="line">
              <a:avLst/>
            </a:prstGeom>
            <a:ln w="7620">
              <a:solidFill>
                <a:srgbClr val="547C64"/>
              </a:solidFill>
              <a:prstDash val="dash"/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/>
            <p:cNvCxnSpPr/>
            <p:nvPr/>
          </p:nvCxnSpPr>
          <p:spPr>
            <a:xfrm>
              <a:off x="8948986" y="2641879"/>
              <a:ext cx="195014" cy="0"/>
            </a:xfrm>
            <a:prstGeom prst="line">
              <a:avLst/>
            </a:prstGeom>
            <a:ln w="7620">
              <a:solidFill>
                <a:srgbClr val="547C6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TextBox 42"/>
          <p:cNvSpPr txBox="1"/>
          <p:nvPr/>
        </p:nvSpPr>
        <p:spPr>
          <a:xfrm>
            <a:off x="1330448" y="1098763"/>
            <a:ext cx="1674698" cy="707886"/>
          </a:xfrm>
          <a:prstGeom prst="rect">
            <a:avLst/>
          </a:prstGeom>
          <a:noFill/>
          <a:ln>
            <a:solidFill>
              <a:srgbClr val="547C6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spc="300" dirty="0">
                <a:solidFill>
                  <a:srgbClr val="547C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zh-CN" altLang="zh-CN" sz="4000" b="1" spc="300" dirty="0">
              <a:solidFill>
                <a:srgbClr val="547C6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5" name="组合 44"/>
          <p:cNvGrpSpPr/>
          <p:nvPr/>
        </p:nvGrpSpPr>
        <p:grpSpPr>
          <a:xfrm flipV="1">
            <a:off x="1565229" y="1806649"/>
            <a:ext cx="1141287" cy="0"/>
            <a:chOff x="7568477" y="2641879"/>
            <a:chExt cx="1575523" cy="0"/>
          </a:xfrm>
        </p:grpSpPr>
        <p:cxnSp>
          <p:nvCxnSpPr>
            <p:cNvPr id="46" name="直接连接符 45"/>
            <p:cNvCxnSpPr/>
            <p:nvPr/>
          </p:nvCxnSpPr>
          <p:spPr>
            <a:xfrm flipV="1">
              <a:off x="7568477" y="2641879"/>
              <a:ext cx="466385" cy="0"/>
            </a:xfrm>
            <a:prstGeom prst="line">
              <a:avLst/>
            </a:prstGeom>
            <a:ln w="7620">
              <a:solidFill>
                <a:srgbClr val="547C6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/>
            <p:cNvCxnSpPr/>
            <p:nvPr/>
          </p:nvCxnSpPr>
          <p:spPr>
            <a:xfrm>
              <a:off x="8103924" y="2641879"/>
              <a:ext cx="754055" cy="0"/>
            </a:xfrm>
            <a:prstGeom prst="line">
              <a:avLst/>
            </a:prstGeom>
            <a:ln w="7620">
              <a:solidFill>
                <a:srgbClr val="547C64"/>
              </a:solidFill>
              <a:prstDash val="dash"/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/>
            <p:cNvCxnSpPr/>
            <p:nvPr/>
          </p:nvCxnSpPr>
          <p:spPr>
            <a:xfrm>
              <a:off x="8948986" y="2641879"/>
              <a:ext cx="195014" cy="0"/>
            </a:xfrm>
            <a:prstGeom prst="line">
              <a:avLst/>
            </a:prstGeom>
            <a:ln w="7620">
              <a:solidFill>
                <a:srgbClr val="547C6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" name="文本框 1"/>
          <p:cNvSpPr>
            <a:spLocks noChangeArrowheads="1"/>
          </p:cNvSpPr>
          <p:nvPr/>
        </p:nvSpPr>
        <p:spPr bwMode="auto">
          <a:xfrm>
            <a:off x="1519293" y="727507"/>
            <a:ext cx="1247548" cy="338554"/>
          </a:xfrm>
          <a:prstGeom prst="rect">
            <a:avLst/>
          </a:prstGeom>
          <a:noFill/>
          <a:ln>
            <a:solidFill>
              <a:srgbClr val="547C64"/>
            </a:solidFill>
          </a:ln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CONTENT</a:t>
            </a:r>
            <a:endParaRPr lang="zh-CN" altLang="en-US" sz="16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324" name="组合 323"/>
          <p:cNvGrpSpPr/>
          <p:nvPr/>
        </p:nvGrpSpPr>
        <p:grpSpPr>
          <a:xfrm>
            <a:off x="-156036" y="2911105"/>
            <a:ext cx="3482406" cy="3485973"/>
            <a:chOff x="-265115" y="3698415"/>
            <a:chExt cx="4351968" cy="4356426"/>
          </a:xfrm>
          <a:solidFill>
            <a:srgbClr val="547C64"/>
          </a:solidFill>
        </p:grpSpPr>
        <p:sp>
          <p:nvSpPr>
            <p:cNvPr id="322" name="Freeform 5"/>
            <p:cNvSpPr>
              <a:spLocks noEditPoints="1"/>
            </p:cNvSpPr>
            <p:nvPr/>
          </p:nvSpPr>
          <p:spPr bwMode="auto">
            <a:xfrm rot="363427">
              <a:off x="-265115" y="3698415"/>
              <a:ext cx="4351968" cy="4356426"/>
            </a:xfrm>
            <a:custGeom>
              <a:avLst/>
              <a:gdLst>
                <a:gd name="T0" fmla="*/ 50 w 4280"/>
                <a:gd name="T1" fmla="*/ 3831 h 4280"/>
                <a:gd name="T2" fmla="*/ 59 w 4280"/>
                <a:gd name="T3" fmla="*/ 4021 h 4280"/>
                <a:gd name="T4" fmla="*/ 259 w 4280"/>
                <a:gd name="T5" fmla="*/ 4221 h 4280"/>
                <a:gd name="T6" fmla="*/ 449 w 4280"/>
                <a:gd name="T7" fmla="*/ 4230 h 4280"/>
                <a:gd name="T8" fmla="*/ 1047 w 4280"/>
                <a:gd name="T9" fmla="*/ 3632 h 4280"/>
                <a:gd name="T10" fmla="*/ 1038 w 4280"/>
                <a:gd name="T11" fmla="*/ 3443 h 4280"/>
                <a:gd name="T12" fmla="*/ 837 w 4280"/>
                <a:gd name="T13" fmla="*/ 3242 h 4280"/>
                <a:gd name="T14" fmla="*/ 648 w 4280"/>
                <a:gd name="T15" fmla="*/ 3233 h 4280"/>
                <a:gd name="T16" fmla="*/ 50 w 4280"/>
                <a:gd name="T17" fmla="*/ 3831 h 4280"/>
                <a:gd name="T18" fmla="*/ 2717 w 4280"/>
                <a:gd name="T19" fmla="*/ 3126 h 4280"/>
                <a:gd name="T20" fmla="*/ 3822 w 4280"/>
                <a:gd name="T21" fmla="*/ 2669 h 4280"/>
                <a:gd name="T22" fmla="*/ 4280 w 4280"/>
                <a:gd name="T23" fmla="*/ 1563 h 4280"/>
                <a:gd name="T24" fmla="*/ 3822 w 4280"/>
                <a:gd name="T25" fmla="*/ 458 h 4280"/>
                <a:gd name="T26" fmla="*/ 2717 w 4280"/>
                <a:gd name="T27" fmla="*/ 0 h 4280"/>
                <a:gd name="T28" fmla="*/ 1611 w 4280"/>
                <a:gd name="T29" fmla="*/ 458 h 4280"/>
                <a:gd name="T30" fmla="*/ 1417 w 4280"/>
                <a:gd name="T31" fmla="*/ 2431 h 4280"/>
                <a:gd name="T32" fmla="*/ 1369 w 4280"/>
                <a:gd name="T33" fmla="*/ 2462 h 4280"/>
                <a:gd name="T34" fmla="*/ 1360 w 4280"/>
                <a:gd name="T35" fmla="*/ 2472 h 4280"/>
                <a:gd name="T36" fmla="*/ 1360 w 4280"/>
                <a:gd name="T37" fmla="*/ 2670 h 4280"/>
                <a:gd name="T38" fmla="*/ 1610 w 4280"/>
                <a:gd name="T39" fmla="*/ 2920 h 4280"/>
                <a:gd name="T40" fmla="*/ 1808 w 4280"/>
                <a:gd name="T41" fmla="*/ 2920 h 4280"/>
                <a:gd name="T42" fmla="*/ 1818 w 4280"/>
                <a:gd name="T43" fmla="*/ 2911 h 4280"/>
                <a:gd name="T44" fmla="*/ 1849 w 4280"/>
                <a:gd name="T45" fmla="*/ 2864 h 4280"/>
                <a:gd name="T46" fmla="*/ 2717 w 4280"/>
                <a:gd name="T47" fmla="*/ 3126 h 4280"/>
                <a:gd name="T48" fmla="*/ 2717 w 4280"/>
                <a:gd name="T49" fmla="*/ 291 h 4280"/>
                <a:gd name="T50" fmla="*/ 3617 w 4280"/>
                <a:gd name="T51" fmla="*/ 663 h 4280"/>
                <a:gd name="T52" fmla="*/ 3989 w 4280"/>
                <a:gd name="T53" fmla="*/ 1563 h 4280"/>
                <a:gd name="T54" fmla="*/ 3617 w 4280"/>
                <a:gd name="T55" fmla="*/ 2463 h 4280"/>
                <a:gd name="T56" fmla="*/ 2717 w 4280"/>
                <a:gd name="T57" fmla="*/ 2836 h 4280"/>
                <a:gd name="T58" fmla="*/ 1817 w 4280"/>
                <a:gd name="T59" fmla="*/ 2463 h 4280"/>
                <a:gd name="T60" fmla="*/ 1817 w 4280"/>
                <a:gd name="T61" fmla="*/ 663 h 4280"/>
                <a:gd name="T62" fmla="*/ 2717 w 4280"/>
                <a:gd name="T63" fmla="*/ 291 h 4280"/>
                <a:gd name="T64" fmla="*/ 1036 w 4280"/>
                <a:gd name="T65" fmla="*/ 2894 h 4280"/>
                <a:gd name="T66" fmla="*/ 1036 w 4280"/>
                <a:gd name="T67" fmla="*/ 3244 h 4280"/>
                <a:gd name="T68" fmla="*/ 1386 w 4280"/>
                <a:gd name="T69" fmla="*/ 3244 h 4280"/>
                <a:gd name="T70" fmla="*/ 1386 w 4280"/>
                <a:gd name="T71" fmla="*/ 2894 h 4280"/>
                <a:gd name="T72" fmla="*/ 1036 w 4280"/>
                <a:gd name="T73" fmla="*/ 2894 h 4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4280" h="4280">
                  <a:moveTo>
                    <a:pt x="50" y="3831"/>
                  </a:moveTo>
                  <a:cubicBezTo>
                    <a:pt x="0" y="3881"/>
                    <a:pt x="4" y="3966"/>
                    <a:pt x="59" y="4021"/>
                  </a:cubicBezTo>
                  <a:lnTo>
                    <a:pt x="259" y="4221"/>
                  </a:lnTo>
                  <a:cubicBezTo>
                    <a:pt x="314" y="4276"/>
                    <a:pt x="399" y="4280"/>
                    <a:pt x="449" y="4230"/>
                  </a:cubicBezTo>
                  <a:lnTo>
                    <a:pt x="1047" y="3632"/>
                  </a:lnTo>
                  <a:cubicBezTo>
                    <a:pt x="1096" y="3583"/>
                    <a:pt x="1092" y="3498"/>
                    <a:pt x="1038" y="3443"/>
                  </a:cubicBezTo>
                  <a:lnTo>
                    <a:pt x="837" y="3242"/>
                  </a:lnTo>
                  <a:cubicBezTo>
                    <a:pt x="782" y="3188"/>
                    <a:pt x="697" y="3184"/>
                    <a:pt x="648" y="3233"/>
                  </a:cubicBezTo>
                  <a:lnTo>
                    <a:pt x="50" y="3831"/>
                  </a:lnTo>
                  <a:close/>
                  <a:moveTo>
                    <a:pt x="2717" y="3126"/>
                  </a:moveTo>
                  <a:cubicBezTo>
                    <a:pt x="3134" y="3126"/>
                    <a:pt x="3527" y="2964"/>
                    <a:pt x="3822" y="2669"/>
                  </a:cubicBezTo>
                  <a:cubicBezTo>
                    <a:pt x="4117" y="2373"/>
                    <a:pt x="4280" y="1981"/>
                    <a:pt x="4280" y="1563"/>
                  </a:cubicBezTo>
                  <a:cubicBezTo>
                    <a:pt x="4280" y="1146"/>
                    <a:pt x="4117" y="753"/>
                    <a:pt x="3822" y="458"/>
                  </a:cubicBezTo>
                  <a:cubicBezTo>
                    <a:pt x="3527" y="163"/>
                    <a:pt x="3134" y="0"/>
                    <a:pt x="2717" y="0"/>
                  </a:cubicBezTo>
                  <a:cubicBezTo>
                    <a:pt x="2299" y="0"/>
                    <a:pt x="1907" y="163"/>
                    <a:pt x="1611" y="458"/>
                  </a:cubicBezTo>
                  <a:cubicBezTo>
                    <a:pt x="1076" y="993"/>
                    <a:pt x="1011" y="1824"/>
                    <a:pt x="1417" y="2431"/>
                  </a:cubicBezTo>
                  <a:cubicBezTo>
                    <a:pt x="1399" y="2438"/>
                    <a:pt x="1383" y="2448"/>
                    <a:pt x="1369" y="2462"/>
                  </a:cubicBezTo>
                  <a:lnTo>
                    <a:pt x="1360" y="2472"/>
                  </a:lnTo>
                  <a:cubicBezTo>
                    <a:pt x="1305" y="2526"/>
                    <a:pt x="1305" y="2615"/>
                    <a:pt x="1360" y="2670"/>
                  </a:cubicBezTo>
                  <a:lnTo>
                    <a:pt x="1610" y="2920"/>
                  </a:lnTo>
                  <a:cubicBezTo>
                    <a:pt x="1665" y="2975"/>
                    <a:pt x="1754" y="2975"/>
                    <a:pt x="1808" y="2920"/>
                  </a:cubicBezTo>
                  <a:lnTo>
                    <a:pt x="1818" y="2911"/>
                  </a:lnTo>
                  <a:cubicBezTo>
                    <a:pt x="1832" y="2897"/>
                    <a:pt x="1842" y="2881"/>
                    <a:pt x="1849" y="2864"/>
                  </a:cubicBezTo>
                  <a:cubicBezTo>
                    <a:pt x="2104" y="3035"/>
                    <a:pt x="2403" y="3126"/>
                    <a:pt x="2717" y="3126"/>
                  </a:cubicBezTo>
                  <a:close/>
                  <a:moveTo>
                    <a:pt x="2717" y="291"/>
                  </a:moveTo>
                  <a:cubicBezTo>
                    <a:pt x="3057" y="291"/>
                    <a:pt x="3376" y="423"/>
                    <a:pt x="3617" y="663"/>
                  </a:cubicBezTo>
                  <a:cubicBezTo>
                    <a:pt x="3857" y="904"/>
                    <a:pt x="3989" y="1223"/>
                    <a:pt x="3989" y="1563"/>
                  </a:cubicBezTo>
                  <a:cubicBezTo>
                    <a:pt x="3989" y="1903"/>
                    <a:pt x="3857" y="2223"/>
                    <a:pt x="3617" y="2463"/>
                  </a:cubicBezTo>
                  <a:cubicBezTo>
                    <a:pt x="3376" y="2703"/>
                    <a:pt x="3057" y="2836"/>
                    <a:pt x="2717" y="2836"/>
                  </a:cubicBezTo>
                  <a:cubicBezTo>
                    <a:pt x="2377" y="2836"/>
                    <a:pt x="2057" y="2703"/>
                    <a:pt x="1817" y="2463"/>
                  </a:cubicBezTo>
                  <a:cubicBezTo>
                    <a:pt x="1321" y="1967"/>
                    <a:pt x="1321" y="1160"/>
                    <a:pt x="1817" y="663"/>
                  </a:cubicBezTo>
                  <a:cubicBezTo>
                    <a:pt x="2057" y="423"/>
                    <a:pt x="2377" y="291"/>
                    <a:pt x="2717" y="291"/>
                  </a:cubicBezTo>
                  <a:close/>
                  <a:moveTo>
                    <a:pt x="1036" y="2894"/>
                  </a:moveTo>
                  <a:cubicBezTo>
                    <a:pt x="940" y="2991"/>
                    <a:pt x="940" y="3147"/>
                    <a:pt x="1036" y="3244"/>
                  </a:cubicBezTo>
                  <a:cubicBezTo>
                    <a:pt x="1133" y="3340"/>
                    <a:pt x="1289" y="3340"/>
                    <a:pt x="1386" y="3244"/>
                  </a:cubicBezTo>
                  <a:cubicBezTo>
                    <a:pt x="1482" y="3147"/>
                    <a:pt x="1482" y="2991"/>
                    <a:pt x="1386" y="2894"/>
                  </a:cubicBezTo>
                  <a:cubicBezTo>
                    <a:pt x="1289" y="2798"/>
                    <a:pt x="1133" y="2798"/>
                    <a:pt x="1036" y="2894"/>
                  </a:cubicBezTo>
                  <a:close/>
                </a:path>
              </a:pathLst>
            </a:custGeom>
            <a:grpFill/>
            <a:ln w="38100" cap="flat">
              <a:solidFill>
                <a:srgbClr val="547C64"/>
              </a:solidFill>
              <a:prstDash val="solid"/>
              <a:miter lim="800000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392" tIns="45696" rIns="91392" bIns="45696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323" name="Freeform 26"/>
            <p:cNvSpPr>
              <a:spLocks noEditPoints="1"/>
            </p:cNvSpPr>
            <p:nvPr/>
          </p:nvSpPr>
          <p:spPr bwMode="auto">
            <a:xfrm>
              <a:off x="1701375" y="4457942"/>
              <a:ext cx="1632150" cy="1515569"/>
            </a:xfrm>
            <a:custGeom>
              <a:avLst/>
              <a:gdLst>
                <a:gd name="T0" fmla="*/ 373 w 678"/>
                <a:gd name="T1" fmla="*/ 551 h 630"/>
                <a:gd name="T2" fmla="*/ 280 w 678"/>
                <a:gd name="T3" fmla="*/ 593 h 630"/>
                <a:gd name="T4" fmla="*/ 190 w 678"/>
                <a:gd name="T5" fmla="*/ 21 h 630"/>
                <a:gd name="T6" fmla="*/ 210 w 678"/>
                <a:gd name="T7" fmla="*/ 34 h 630"/>
                <a:gd name="T8" fmla="*/ 342 w 678"/>
                <a:gd name="T9" fmla="*/ 1 h 630"/>
                <a:gd name="T10" fmla="*/ 169 w 678"/>
                <a:gd name="T11" fmla="*/ 25 h 630"/>
                <a:gd name="T12" fmla="*/ 207 w 678"/>
                <a:gd name="T13" fmla="*/ 62 h 630"/>
                <a:gd name="T14" fmla="*/ 199 w 678"/>
                <a:gd name="T15" fmla="*/ 340 h 630"/>
                <a:gd name="T16" fmla="*/ 161 w 678"/>
                <a:gd name="T17" fmla="*/ 304 h 630"/>
                <a:gd name="T18" fmla="*/ 169 w 678"/>
                <a:gd name="T19" fmla="*/ 25 h 630"/>
                <a:gd name="T20" fmla="*/ 309 w 678"/>
                <a:gd name="T21" fmla="*/ 120 h 630"/>
                <a:gd name="T22" fmla="*/ 467 w 678"/>
                <a:gd name="T23" fmla="*/ 102 h 630"/>
                <a:gd name="T24" fmla="*/ 291 w 678"/>
                <a:gd name="T25" fmla="*/ 109 h 630"/>
                <a:gd name="T26" fmla="*/ 300 w 678"/>
                <a:gd name="T27" fmla="*/ 133 h 630"/>
                <a:gd name="T28" fmla="*/ 308 w 678"/>
                <a:gd name="T29" fmla="*/ 422 h 630"/>
                <a:gd name="T30" fmla="*/ 270 w 678"/>
                <a:gd name="T31" fmla="*/ 410 h 630"/>
                <a:gd name="T32" fmla="*/ 263 w 678"/>
                <a:gd name="T33" fmla="*/ 122 h 630"/>
                <a:gd name="T34" fmla="*/ 322 w 678"/>
                <a:gd name="T35" fmla="*/ 145 h 630"/>
                <a:gd name="T36" fmla="*/ 511 w 678"/>
                <a:gd name="T37" fmla="*/ 145 h 630"/>
                <a:gd name="T38" fmla="*/ 486 w 678"/>
                <a:gd name="T39" fmla="*/ 406 h 630"/>
                <a:gd name="T40" fmla="*/ 322 w 678"/>
                <a:gd name="T41" fmla="*/ 145 h 630"/>
                <a:gd name="T42" fmla="*/ 481 w 678"/>
                <a:gd name="T43" fmla="*/ 166 h 630"/>
                <a:gd name="T44" fmla="*/ 354 w 678"/>
                <a:gd name="T45" fmla="*/ 240 h 630"/>
                <a:gd name="T46" fmla="*/ 221 w 678"/>
                <a:gd name="T47" fmla="*/ 56 h 630"/>
                <a:gd name="T48" fmla="*/ 410 w 678"/>
                <a:gd name="T49" fmla="*/ 56 h 630"/>
                <a:gd name="T50" fmla="*/ 255 w 678"/>
                <a:gd name="T51" fmla="*/ 83 h 630"/>
                <a:gd name="T52" fmla="*/ 240 w 678"/>
                <a:gd name="T53" fmla="*/ 335 h 630"/>
                <a:gd name="T54" fmla="*/ 221 w 678"/>
                <a:gd name="T55" fmla="*/ 56 h 630"/>
                <a:gd name="T56" fmla="*/ 134 w 678"/>
                <a:gd name="T57" fmla="*/ 188 h 630"/>
                <a:gd name="T58" fmla="*/ 104 w 678"/>
                <a:gd name="T59" fmla="*/ 135 h 630"/>
                <a:gd name="T60" fmla="*/ 54 w 678"/>
                <a:gd name="T61" fmla="*/ 467 h 630"/>
                <a:gd name="T62" fmla="*/ 90 w 678"/>
                <a:gd name="T63" fmla="*/ 515 h 630"/>
                <a:gd name="T64" fmla="*/ 0 w 678"/>
                <a:gd name="T65" fmla="*/ 630 h 630"/>
                <a:gd name="T66" fmla="*/ 678 w 678"/>
                <a:gd name="T67" fmla="*/ 586 h 630"/>
                <a:gd name="T68" fmla="*/ 621 w 678"/>
                <a:gd name="T69" fmla="*/ 467 h 630"/>
                <a:gd name="T70" fmla="*/ 571 w 678"/>
                <a:gd name="T71" fmla="*/ 135 h 630"/>
                <a:gd name="T72" fmla="*/ 541 w 678"/>
                <a:gd name="T73" fmla="*/ 188 h 630"/>
                <a:gd name="T74" fmla="*/ 573 w 678"/>
                <a:gd name="T75" fmla="*/ 474 h 630"/>
                <a:gd name="T76" fmla="*/ 101 w 678"/>
                <a:gd name="T77" fmla="*/ 188 h 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678" h="630">
                  <a:moveTo>
                    <a:pt x="301" y="551"/>
                  </a:moveTo>
                  <a:lnTo>
                    <a:pt x="373" y="551"/>
                  </a:lnTo>
                  <a:lnTo>
                    <a:pt x="398" y="593"/>
                  </a:lnTo>
                  <a:lnTo>
                    <a:pt x="280" y="593"/>
                  </a:lnTo>
                  <a:lnTo>
                    <a:pt x="301" y="551"/>
                  </a:lnTo>
                  <a:close/>
                  <a:moveTo>
                    <a:pt x="190" y="21"/>
                  </a:moveTo>
                  <a:lnTo>
                    <a:pt x="207" y="32"/>
                  </a:lnTo>
                  <a:cubicBezTo>
                    <a:pt x="208" y="32"/>
                    <a:pt x="209" y="33"/>
                    <a:pt x="210" y="34"/>
                  </a:cubicBezTo>
                  <a:lnTo>
                    <a:pt x="366" y="14"/>
                  </a:lnTo>
                  <a:cubicBezTo>
                    <a:pt x="362" y="5"/>
                    <a:pt x="353" y="0"/>
                    <a:pt x="342" y="1"/>
                  </a:cubicBezTo>
                  <a:lnTo>
                    <a:pt x="190" y="21"/>
                  </a:lnTo>
                  <a:close/>
                  <a:moveTo>
                    <a:pt x="169" y="25"/>
                  </a:moveTo>
                  <a:lnTo>
                    <a:pt x="199" y="44"/>
                  </a:lnTo>
                  <a:cubicBezTo>
                    <a:pt x="203" y="47"/>
                    <a:pt x="207" y="55"/>
                    <a:pt x="207" y="62"/>
                  </a:cubicBezTo>
                  <a:lnTo>
                    <a:pt x="207" y="333"/>
                  </a:lnTo>
                  <a:cubicBezTo>
                    <a:pt x="207" y="340"/>
                    <a:pt x="203" y="343"/>
                    <a:pt x="199" y="340"/>
                  </a:cubicBezTo>
                  <a:lnTo>
                    <a:pt x="169" y="322"/>
                  </a:lnTo>
                  <a:cubicBezTo>
                    <a:pt x="165" y="319"/>
                    <a:pt x="161" y="311"/>
                    <a:pt x="161" y="304"/>
                  </a:cubicBezTo>
                  <a:lnTo>
                    <a:pt x="161" y="33"/>
                  </a:lnTo>
                  <a:cubicBezTo>
                    <a:pt x="161" y="26"/>
                    <a:pt x="165" y="23"/>
                    <a:pt x="169" y="25"/>
                  </a:cubicBezTo>
                  <a:close/>
                  <a:moveTo>
                    <a:pt x="291" y="109"/>
                  </a:moveTo>
                  <a:lnTo>
                    <a:pt x="309" y="120"/>
                  </a:lnTo>
                  <a:cubicBezTo>
                    <a:pt x="310" y="121"/>
                    <a:pt x="310" y="122"/>
                    <a:pt x="311" y="122"/>
                  </a:cubicBezTo>
                  <a:lnTo>
                    <a:pt x="467" y="102"/>
                  </a:lnTo>
                  <a:cubicBezTo>
                    <a:pt x="464" y="94"/>
                    <a:pt x="454" y="88"/>
                    <a:pt x="443" y="90"/>
                  </a:cubicBezTo>
                  <a:lnTo>
                    <a:pt x="291" y="109"/>
                  </a:lnTo>
                  <a:close/>
                  <a:moveTo>
                    <a:pt x="270" y="114"/>
                  </a:moveTo>
                  <a:lnTo>
                    <a:pt x="300" y="133"/>
                  </a:lnTo>
                  <a:cubicBezTo>
                    <a:pt x="304" y="136"/>
                    <a:pt x="308" y="144"/>
                    <a:pt x="308" y="151"/>
                  </a:cubicBezTo>
                  <a:lnTo>
                    <a:pt x="308" y="422"/>
                  </a:lnTo>
                  <a:cubicBezTo>
                    <a:pt x="308" y="428"/>
                    <a:pt x="304" y="432"/>
                    <a:pt x="300" y="429"/>
                  </a:cubicBezTo>
                  <a:lnTo>
                    <a:pt x="270" y="410"/>
                  </a:lnTo>
                  <a:cubicBezTo>
                    <a:pt x="266" y="407"/>
                    <a:pt x="263" y="400"/>
                    <a:pt x="263" y="393"/>
                  </a:cubicBezTo>
                  <a:lnTo>
                    <a:pt x="263" y="122"/>
                  </a:lnTo>
                  <a:cubicBezTo>
                    <a:pt x="263" y="115"/>
                    <a:pt x="266" y="111"/>
                    <a:pt x="270" y="114"/>
                  </a:cubicBezTo>
                  <a:close/>
                  <a:moveTo>
                    <a:pt x="322" y="145"/>
                  </a:moveTo>
                  <a:lnTo>
                    <a:pt x="486" y="124"/>
                  </a:lnTo>
                  <a:cubicBezTo>
                    <a:pt x="500" y="122"/>
                    <a:pt x="511" y="131"/>
                    <a:pt x="511" y="145"/>
                  </a:cubicBezTo>
                  <a:lnTo>
                    <a:pt x="511" y="378"/>
                  </a:lnTo>
                  <a:cubicBezTo>
                    <a:pt x="511" y="391"/>
                    <a:pt x="500" y="404"/>
                    <a:pt x="486" y="406"/>
                  </a:cubicBezTo>
                  <a:lnTo>
                    <a:pt x="322" y="426"/>
                  </a:lnTo>
                  <a:lnTo>
                    <a:pt x="322" y="145"/>
                  </a:lnTo>
                  <a:close/>
                  <a:moveTo>
                    <a:pt x="354" y="183"/>
                  </a:moveTo>
                  <a:lnTo>
                    <a:pt x="481" y="166"/>
                  </a:lnTo>
                  <a:lnTo>
                    <a:pt x="481" y="224"/>
                  </a:lnTo>
                  <a:lnTo>
                    <a:pt x="354" y="240"/>
                  </a:lnTo>
                  <a:lnTo>
                    <a:pt x="354" y="183"/>
                  </a:lnTo>
                  <a:close/>
                  <a:moveTo>
                    <a:pt x="221" y="56"/>
                  </a:moveTo>
                  <a:lnTo>
                    <a:pt x="384" y="35"/>
                  </a:lnTo>
                  <a:cubicBezTo>
                    <a:pt x="398" y="33"/>
                    <a:pt x="410" y="43"/>
                    <a:pt x="410" y="56"/>
                  </a:cubicBezTo>
                  <a:lnTo>
                    <a:pt x="410" y="63"/>
                  </a:lnTo>
                  <a:lnTo>
                    <a:pt x="255" y="83"/>
                  </a:lnTo>
                  <a:cubicBezTo>
                    <a:pt x="244" y="86"/>
                    <a:pt x="240" y="93"/>
                    <a:pt x="240" y="107"/>
                  </a:cubicBezTo>
                  <a:lnTo>
                    <a:pt x="240" y="335"/>
                  </a:lnTo>
                  <a:lnTo>
                    <a:pt x="221" y="338"/>
                  </a:lnTo>
                  <a:lnTo>
                    <a:pt x="221" y="56"/>
                  </a:lnTo>
                  <a:close/>
                  <a:moveTo>
                    <a:pt x="101" y="188"/>
                  </a:moveTo>
                  <a:lnTo>
                    <a:pt x="134" y="188"/>
                  </a:lnTo>
                  <a:lnTo>
                    <a:pt x="134" y="135"/>
                  </a:lnTo>
                  <a:lnTo>
                    <a:pt x="104" y="135"/>
                  </a:lnTo>
                  <a:cubicBezTo>
                    <a:pt x="76" y="135"/>
                    <a:pt x="54" y="158"/>
                    <a:pt x="54" y="186"/>
                  </a:cubicBezTo>
                  <a:lnTo>
                    <a:pt x="54" y="467"/>
                  </a:lnTo>
                  <a:cubicBezTo>
                    <a:pt x="54" y="490"/>
                    <a:pt x="69" y="509"/>
                    <a:pt x="90" y="515"/>
                  </a:cubicBezTo>
                  <a:lnTo>
                    <a:pt x="90" y="515"/>
                  </a:lnTo>
                  <a:lnTo>
                    <a:pt x="0" y="586"/>
                  </a:lnTo>
                  <a:lnTo>
                    <a:pt x="0" y="630"/>
                  </a:lnTo>
                  <a:lnTo>
                    <a:pt x="678" y="630"/>
                  </a:lnTo>
                  <a:lnTo>
                    <a:pt x="678" y="586"/>
                  </a:lnTo>
                  <a:lnTo>
                    <a:pt x="582" y="516"/>
                  </a:lnTo>
                  <a:cubicBezTo>
                    <a:pt x="604" y="511"/>
                    <a:pt x="621" y="491"/>
                    <a:pt x="621" y="467"/>
                  </a:cubicBezTo>
                  <a:lnTo>
                    <a:pt x="621" y="186"/>
                  </a:lnTo>
                  <a:cubicBezTo>
                    <a:pt x="621" y="158"/>
                    <a:pt x="598" y="135"/>
                    <a:pt x="571" y="135"/>
                  </a:cubicBezTo>
                  <a:lnTo>
                    <a:pt x="541" y="135"/>
                  </a:lnTo>
                  <a:lnTo>
                    <a:pt x="541" y="188"/>
                  </a:lnTo>
                  <a:lnTo>
                    <a:pt x="573" y="188"/>
                  </a:lnTo>
                  <a:lnTo>
                    <a:pt x="573" y="474"/>
                  </a:lnTo>
                  <a:lnTo>
                    <a:pt x="101" y="474"/>
                  </a:lnTo>
                  <a:lnTo>
                    <a:pt x="101" y="188"/>
                  </a:lnTo>
                  <a:close/>
                </a:path>
              </a:pathLst>
            </a:custGeom>
            <a:grpFill/>
            <a:ln>
              <a:solidFill>
                <a:srgbClr val="547C64"/>
              </a:solidFill>
            </a:ln>
          </p:spPr>
          <p:txBody>
            <a:bodyPr vert="horz" wrap="square" lIns="91392" tIns="45696" rIns="91392" bIns="45696" numCol="1" anchor="t" anchorCtr="0" compatLnSpc="1"/>
            <a:lstStyle/>
            <a:p>
              <a:endParaRPr lang="zh-CN" altLang="en-US" sz="1800">
                <a:solidFill>
                  <a:schemeClr val="accent1"/>
                </a:solidFill>
              </a:endParaRPr>
            </a:p>
          </p:txBody>
        </p:sp>
      </p:grpSp>
      <p:sp>
        <p:nvSpPr>
          <p:cNvPr id="9" name="椭圆 8">
            <a:extLst>
              <a:ext uri="{FF2B5EF4-FFF2-40B4-BE49-F238E27FC236}">
                <a16:creationId xmlns:a16="http://schemas.microsoft.com/office/drawing/2014/main" id="{DC73BF32-88E6-89E4-7F66-7BBC7A7C77F4}"/>
              </a:ext>
            </a:extLst>
          </p:cNvPr>
          <p:cNvSpPr/>
          <p:nvPr/>
        </p:nvSpPr>
        <p:spPr>
          <a:xfrm>
            <a:off x="3642360" y="1363980"/>
            <a:ext cx="525780" cy="525780"/>
          </a:xfrm>
          <a:prstGeom prst="ellipse">
            <a:avLst/>
          </a:prstGeom>
          <a:solidFill>
            <a:srgbClr val="547C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B08A42F3-5BA5-85CB-9EE4-85BD7B7B1821}"/>
              </a:ext>
            </a:extLst>
          </p:cNvPr>
          <p:cNvCxnSpPr>
            <a:cxnSpLocks/>
            <a:stCxn id="9" idx="6"/>
          </p:cNvCxnSpPr>
          <p:nvPr/>
        </p:nvCxnSpPr>
        <p:spPr>
          <a:xfrm>
            <a:off x="4168140" y="1626870"/>
            <a:ext cx="906780" cy="0"/>
          </a:xfrm>
          <a:prstGeom prst="line">
            <a:avLst/>
          </a:prstGeom>
          <a:ln w="38100">
            <a:solidFill>
              <a:srgbClr val="547C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9BBF099F-C12B-94F2-244C-7A72A0947271}"/>
              </a:ext>
            </a:extLst>
          </p:cNvPr>
          <p:cNvSpPr txBox="1"/>
          <p:nvPr/>
        </p:nvSpPr>
        <p:spPr>
          <a:xfrm>
            <a:off x="5021614" y="1272927"/>
            <a:ext cx="23317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solidFill>
                  <a:srgbClr val="547C64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赛题分析</a:t>
            </a:r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DA47ED97-26EC-78B3-F50F-6522343BA4AF}"/>
              </a:ext>
            </a:extLst>
          </p:cNvPr>
          <p:cNvSpPr/>
          <p:nvPr/>
        </p:nvSpPr>
        <p:spPr>
          <a:xfrm>
            <a:off x="4287039" y="2247713"/>
            <a:ext cx="525780" cy="525780"/>
          </a:xfrm>
          <a:prstGeom prst="ellipse">
            <a:avLst/>
          </a:prstGeom>
          <a:solidFill>
            <a:srgbClr val="547C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C8225761-986B-0202-3FA6-FFC6FA98AAB4}"/>
              </a:ext>
            </a:extLst>
          </p:cNvPr>
          <p:cNvCxnSpPr>
            <a:cxnSpLocks/>
            <a:stCxn id="19" idx="6"/>
          </p:cNvCxnSpPr>
          <p:nvPr/>
        </p:nvCxnSpPr>
        <p:spPr>
          <a:xfrm>
            <a:off x="4812819" y="2510603"/>
            <a:ext cx="906780" cy="0"/>
          </a:xfrm>
          <a:prstGeom prst="line">
            <a:avLst/>
          </a:prstGeom>
          <a:ln w="38100">
            <a:solidFill>
              <a:srgbClr val="547C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B34A9201-0D67-2A6B-AD20-FB90968814B9}"/>
              </a:ext>
            </a:extLst>
          </p:cNvPr>
          <p:cNvSpPr txBox="1"/>
          <p:nvPr/>
        </p:nvSpPr>
        <p:spPr>
          <a:xfrm>
            <a:off x="5666293" y="2156660"/>
            <a:ext cx="23317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solidFill>
                  <a:srgbClr val="547C64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现象复现</a:t>
            </a:r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A1D27FCF-AB2D-2EA6-78EF-43CE3E07D891}"/>
              </a:ext>
            </a:extLst>
          </p:cNvPr>
          <p:cNvSpPr/>
          <p:nvPr/>
        </p:nvSpPr>
        <p:spPr>
          <a:xfrm>
            <a:off x="5033800" y="3047129"/>
            <a:ext cx="525780" cy="525780"/>
          </a:xfrm>
          <a:prstGeom prst="ellipse">
            <a:avLst/>
          </a:prstGeom>
          <a:solidFill>
            <a:srgbClr val="547C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5DB56704-75BA-CAB7-F463-1627B7FB4E5C}"/>
              </a:ext>
            </a:extLst>
          </p:cNvPr>
          <p:cNvCxnSpPr>
            <a:cxnSpLocks/>
            <a:stCxn id="22" idx="6"/>
          </p:cNvCxnSpPr>
          <p:nvPr/>
        </p:nvCxnSpPr>
        <p:spPr>
          <a:xfrm>
            <a:off x="5559580" y="3310019"/>
            <a:ext cx="906780" cy="0"/>
          </a:xfrm>
          <a:prstGeom prst="line">
            <a:avLst/>
          </a:prstGeom>
          <a:ln w="38100">
            <a:solidFill>
              <a:srgbClr val="547C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>
            <a:extLst>
              <a:ext uri="{FF2B5EF4-FFF2-40B4-BE49-F238E27FC236}">
                <a16:creationId xmlns:a16="http://schemas.microsoft.com/office/drawing/2014/main" id="{04381DE3-371E-1C0C-66C2-9886CC31C47C}"/>
              </a:ext>
            </a:extLst>
          </p:cNvPr>
          <p:cNvSpPr txBox="1"/>
          <p:nvPr/>
        </p:nvSpPr>
        <p:spPr>
          <a:xfrm>
            <a:off x="6413054" y="2956076"/>
            <a:ext cx="23317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solidFill>
                  <a:srgbClr val="547C64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理论分析</a:t>
            </a:r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684D783C-C0F4-9C4D-4028-C1E240A09AE3}"/>
              </a:ext>
            </a:extLst>
          </p:cNvPr>
          <p:cNvSpPr/>
          <p:nvPr/>
        </p:nvSpPr>
        <p:spPr>
          <a:xfrm>
            <a:off x="6153940" y="3875314"/>
            <a:ext cx="525780" cy="525780"/>
          </a:xfrm>
          <a:prstGeom prst="ellipse">
            <a:avLst/>
          </a:prstGeom>
          <a:solidFill>
            <a:srgbClr val="547C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C2870926-C919-E5CD-5EC5-50183205E9F9}"/>
              </a:ext>
            </a:extLst>
          </p:cNvPr>
          <p:cNvCxnSpPr>
            <a:cxnSpLocks/>
            <a:stCxn id="25" idx="6"/>
          </p:cNvCxnSpPr>
          <p:nvPr/>
        </p:nvCxnSpPr>
        <p:spPr>
          <a:xfrm>
            <a:off x="6679720" y="4138204"/>
            <a:ext cx="906780" cy="0"/>
          </a:xfrm>
          <a:prstGeom prst="line">
            <a:avLst/>
          </a:prstGeom>
          <a:ln w="38100">
            <a:solidFill>
              <a:srgbClr val="547C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>
            <a:extLst>
              <a:ext uri="{FF2B5EF4-FFF2-40B4-BE49-F238E27FC236}">
                <a16:creationId xmlns:a16="http://schemas.microsoft.com/office/drawing/2014/main" id="{5B8DEFE1-3D4A-79C7-C500-4AE471F764FE}"/>
              </a:ext>
            </a:extLst>
          </p:cNvPr>
          <p:cNvSpPr txBox="1"/>
          <p:nvPr/>
        </p:nvSpPr>
        <p:spPr>
          <a:xfrm>
            <a:off x="7533193" y="3784261"/>
            <a:ext cx="49636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rgbClr val="547C64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实验验证与数据处理</a:t>
            </a:r>
          </a:p>
        </p:txBody>
      </p:sp>
      <p:sp>
        <p:nvSpPr>
          <p:cNvPr id="38" name="椭圆 37">
            <a:extLst>
              <a:ext uri="{FF2B5EF4-FFF2-40B4-BE49-F238E27FC236}">
                <a16:creationId xmlns:a16="http://schemas.microsoft.com/office/drawing/2014/main" id="{F31E2992-A1C3-0C27-FB37-B840CA109B5B}"/>
              </a:ext>
            </a:extLst>
          </p:cNvPr>
          <p:cNvSpPr/>
          <p:nvPr/>
        </p:nvSpPr>
        <p:spPr>
          <a:xfrm>
            <a:off x="7771733" y="4678208"/>
            <a:ext cx="525780" cy="525780"/>
          </a:xfrm>
          <a:prstGeom prst="ellipse">
            <a:avLst/>
          </a:prstGeom>
          <a:solidFill>
            <a:srgbClr val="547C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001AB20C-C143-0397-C3B5-D6E69CBEAE8F}"/>
              </a:ext>
            </a:extLst>
          </p:cNvPr>
          <p:cNvCxnSpPr>
            <a:cxnSpLocks/>
            <a:stCxn id="38" idx="6"/>
          </p:cNvCxnSpPr>
          <p:nvPr/>
        </p:nvCxnSpPr>
        <p:spPr>
          <a:xfrm>
            <a:off x="8297513" y="4941098"/>
            <a:ext cx="906780" cy="0"/>
          </a:xfrm>
          <a:prstGeom prst="line">
            <a:avLst/>
          </a:prstGeom>
          <a:ln w="38100">
            <a:solidFill>
              <a:srgbClr val="547C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本框 39">
            <a:extLst>
              <a:ext uri="{FF2B5EF4-FFF2-40B4-BE49-F238E27FC236}">
                <a16:creationId xmlns:a16="http://schemas.microsoft.com/office/drawing/2014/main" id="{56D5FDA4-0685-A1C6-4810-4EDF2DDB74DB}"/>
              </a:ext>
            </a:extLst>
          </p:cNvPr>
          <p:cNvSpPr txBox="1"/>
          <p:nvPr/>
        </p:nvSpPr>
        <p:spPr>
          <a:xfrm>
            <a:off x="9150986" y="4587155"/>
            <a:ext cx="27431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solidFill>
                  <a:srgbClr val="547C64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总结与探讨</a:t>
            </a:r>
          </a:p>
        </p:txBody>
      </p:sp>
      <p:sp>
        <p:nvSpPr>
          <p:cNvPr id="41" name="灯片编号占位符 40">
            <a:extLst>
              <a:ext uri="{FF2B5EF4-FFF2-40B4-BE49-F238E27FC236}">
                <a16:creationId xmlns:a16="http://schemas.microsoft.com/office/drawing/2014/main" id="{805DF9D1-1FF1-EA44-37CD-424EFBE85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8369B-F710-4CE9-A0B8-9F511945CEE2}" type="slidenum">
              <a:rPr lang="zh-CN" altLang="en-US" sz="2000" smtClean="0"/>
              <a:pPr/>
              <a:t>2</a:t>
            </a:fld>
            <a:endParaRPr lang="zh-CN" altLang="en-US"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50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50" tmFilter="0,0; .5, 1; 1, 1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25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775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925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75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225"/>
                            </p:stCondLst>
                            <p:childTnLst>
                              <p:par>
                                <p:cTn id="6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375"/>
                            </p:stCondLst>
                            <p:childTnLst>
                              <p:par>
                                <p:cTn id="7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50" grpId="0" animBg="1"/>
      <p:bldP spid="9" grpId="0" animBg="1"/>
      <p:bldP spid="14" grpId="0"/>
      <p:bldP spid="19" grpId="0" animBg="1"/>
      <p:bldP spid="21" grpId="0"/>
      <p:bldP spid="22" grpId="0" animBg="1"/>
      <p:bldP spid="24" grpId="0"/>
      <p:bldP spid="25" grpId="0" animBg="1"/>
      <p:bldP spid="27" grpId="0"/>
      <p:bldP spid="38" grpId="0" animBg="1"/>
      <p:bldP spid="4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4B6F421F-A418-DC72-F66B-D6772EF6992C}"/>
              </a:ext>
            </a:extLst>
          </p:cNvPr>
          <p:cNvGrpSpPr/>
          <p:nvPr/>
        </p:nvGrpSpPr>
        <p:grpSpPr>
          <a:xfrm>
            <a:off x="5281613" y="1559634"/>
            <a:ext cx="1628775" cy="1365249"/>
            <a:chOff x="3256766" y="925169"/>
            <a:chExt cx="1628775" cy="1365249"/>
          </a:xfrm>
        </p:grpSpPr>
        <p:sp>
          <p:nvSpPr>
            <p:cNvPr id="5" name="Rectangle 10">
              <a:extLst>
                <a:ext uri="{FF2B5EF4-FFF2-40B4-BE49-F238E27FC236}">
                  <a16:creationId xmlns:a16="http://schemas.microsoft.com/office/drawing/2014/main" id="{5EBD6EAF-927A-D101-4FC7-7FA434F6D0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94916" y="2142781"/>
              <a:ext cx="752475" cy="147637"/>
            </a:xfrm>
            <a:prstGeom prst="rect">
              <a:avLst/>
            </a:prstGeom>
            <a:solidFill>
              <a:srgbClr val="547C6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" name="Freeform 11">
              <a:extLst>
                <a:ext uri="{FF2B5EF4-FFF2-40B4-BE49-F238E27FC236}">
                  <a16:creationId xmlns:a16="http://schemas.microsoft.com/office/drawing/2014/main" id="{77B29D59-F912-2687-ADD1-027FE95B165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34678" y="1183931"/>
              <a:ext cx="506413" cy="677862"/>
            </a:xfrm>
            <a:custGeom>
              <a:avLst/>
              <a:gdLst>
                <a:gd name="T0" fmla="*/ 156 w 319"/>
                <a:gd name="T1" fmla="*/ 0 h 427"/>
                <a:gd name="T2" fmla="*/ 71 w 319"/>
                <a:gd name="T3" fmla="*/ 221 h 427"/>
                <a:gd name="T4" fmla="*/ 0 w 319"/>
                <a:gd name="T5" fmla="*/ 420 h 427"/>
                <a:gd name="T6" fmla="*/ 156 w 319"/>
                <a:gd name="T7" fmla="*/ 427 h 427"/>
                <a:gd name="T8" fmla="*/ 156 w 319"/>
                <a:gd name="T9" fmla="*/ 427 h 427"/>
                <a:gd name="T10" fmla="*/ 319 w 319"/>
                <a:gd name="T11" fmla="*/ 420 h 427"/>
                <a:gd name="T12" fmla="*/ 241 w 319"/>
                <a:gd name="T13" fmla="*/ 221 h 427"/>
                <a:gd name="T14" fmla="*/ 156 w 319"/>
                <a:gd name="T15" fmla="*/ 0 h 427"/>
                <a:gd name="T16" fmla="*/ 156 w 319"/>
                <a:gd name="T17" fmla="*/ 405 h 427"/>
                <a:gd name="T18" fmla="*/ 29 w 319"/>
                <a:gd name="T19" fmla="*/ 398 h 427"/>
                <a:gd name="T20" fmla="*/ 92 w 319"/>
                <a:gd name="T21" fmla="*/ 228 h 427"/>
                <a:gd name="T22" fmla="*/ 156 w 319"/>
                <a:gd name="T23" fmla="*/ 64 h 427"/>
                <a:gd name="T24" fmla="*/ 220 w 319"/>
                <a:gd name="T25" fmla="*/ 228 h 427"/>
                <a:gd name="T26" fmla="*/ 290 w 319"/>
                <a:gd name="T27" fmla="*/ 398 h 427"/>
                <a:gd name="T28" fmla="*/ 156 w 319"/>
                <a:gd name="T29" fmla="*/ 405 h 4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9" h="427">
                  <a:moveTo>
                    <a:pt x="156" y="0"/>
                  </a:moveTo>
                  <a:lnTo>
                    <a:pt x="71" y="221"/>
                  </a:lnTo>
                  <a:lnTo>
                    <a:pt x="0" y="420"/>
                  </a:lnTo>
                  <a:lnTo>
                    <a:pt x="156" y="427"/>
                  </a:lnTo>
                  <a:lnTo>
                    <a:pt x="156" y="427"/>
                  </a:lnTo>
                  <a:lnTo>
                    <a:pt x="319" y="420"/>
                  </a:lnTo>
                  <a:lnTo>
                    <a:pt x="241" y="221"/>
                  </a:lnTo>
                  <a:lnTo>
                    <a:pt x="156" y="0"/>
                  </a:lnTo>
                  <a:close/>
                  <a:moveTo>
                    <a:pt x="156" y="405"/>
                  </a:moveTo>
                  <a:lnTo>
                    <a:pt x="29" y="398"/>
                  </a:lnTo>
                  <a:lnTo>
                    <a:pt x="92" y="228"/>
                  </a:lnTo>
                  <a:lnTo>
                    <a:pt x="156" y="64"/>
                  </a:lnTo>
                  <a:lnTo>
                    <a:pt x="220" y="228"/>
                  </a:lnTo>
                  <a:lnTo>
                    <a:pt x="290" y="398"/>
                  </a:lnTo>
                  <a:lnTo>
                    <a:pt x="156" y="405"/>
                  </a:lnTo>
                  <a:close/>
                </a:path>
              </a:pathLst>
            </a:custGeom>
            <a:solidFill>
              <a:srgbClr val="547C6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" name="Freeform 12">
              <a:extLst>
                <a:ext uri="{FF2B5EF4-FFF2-40B4-BE49-F238E27FC236}">
                  <a16:creationId xmlns:a16="http://schemas.microsoft.com/office/drawing/2014/main" id="{D216564F-9F1E-4E8A-CA66-B4526072BBC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01216" y="1183931"/>
              <a:ext cx="506413" cy="677862"/>
            </a:xfrm>
            <a:custGeom>
              <a:avLst/>
              <a:gdLst>
                <a:gd name="T0" fmla="*/ 163 w 319"/>
                <a:gd name="T1" fmla="*/ 0 h 427"/>
                <a:gd name="T2" fmla="*/ 78 w 319"/>
                <a:gd name="T3" fmla="*/ 221 h 427"/>
                <a:gd name="T4" fmla="*/ 0 w 319"/>
                <a:gd name="T5" fmla="*/ 420 h 427"/>
                <a:gd name="T6" fmla="*/ 163 w 319"/>
                <a:gd name="T7" fmla="*/ 427 h 427"/>
                <a:gd name="T8" fmla="*/ 163 w 319"/>
                <a:gd name="T9" fmla="*/ 427 h 427"/>
                <a:gd name="T10" fmla="*/ 319 w 319"/>
                <a:gd name="T11" fmla="*/ 420 h 427"/>
                <a:gd name="T12" fmla="*/ 248 w 319"/>
                <a:gd name="T13" fmla="*/ 221 h 427"/>
                <a:gd name="T14" fmla="*/ 163 w 319"/>
                <a:gd name="T15" fmla="*/ 0 h 427"/>
                <a:gd name="T16" fmla="*/ 163 w 319"/>
                <a:gd name="T17" fmla="*/ 405 h 427"/>
                <a:gd name="T18" fmla="*/ 29 w 319"/>
                <a:gd name="T19" fmla="*/ 398 h 427"/>
                <a:gd name="T20" fmla="*/ 99 w 319"/>
                <a:gd name="T21" fmla="*/ 228 h 427"/>
                <a:gd name="T22" fmla="*/ 163 w 319"/>
                <a:gd name="T23" fmla="*/ 64 h 427"/>
                <a:gd name="T24" fmla="*/ 227 w 319"/>
                <a:gd name="T25" fmla="*/ 228 h 427"/>
                <a:gd name="T26" fmla="*/ 290 w 319"/>
                <a:gd name="T27" fmla="*/ 398 h 427"/>
                <a:gd name="T28" fmla="*/ 163 w 319"/>
                <a:gd name="T29" fmla="*/ 405 h 4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9" h="427">
                  <a:moveTo>
                    <a:pt x="163" y="0"/>
                  </a:moveTo>
                  <a:lnTo>
                    <a:pt x="78" y="221"/>
                  </a:lnTo>
                  <a:lnTo>
                    <a:pt x="0" y="420"/>
                  </a:lnTo>
                  <a:lnTo>
                    <a:pt x="163" y="427"/>
                  </a:lnTo>
                  <a:lnTo>
                    <a:pt x="163" y="427"/>
                  </a:lnTo>
                  <a:lnTo>
                    <a:pt x="319" y="420"/>
                  </a:lnTo>
                  <a:lnTo>
                    <a:pt x="248" y="221"/>
                  </a:lnTo>
                  <a:lnTo>
                    <a:pt x="163" y="0"/>
                  </a:lnTo>
                  <a:close/>
                  <a:moveTo>
                    <a:pt x="163" y="405"/>
                  </a:moveTo>
                  <a:lnTo>
                    <a:pt x="29" y="398"/>
                  </a:lnTo>
                  <a:lnTo>
                    <a:pt x="99" y="228"/>
                  </a:lnTo>
                  <a:lnTo>
                    <a:pt x="163" y="64"/>
                  </a:lnTo>
                  <a:lnTo>
                    <a:pt x="227" y="228"/>
                  </a:lnTo>
                  <a:lnTo>
                    <a:pt x="290" y="398"/>
                  </a:lnTo>
                  <a:lnTo>
                    <a:pt x="163" y="405"/>
                  </a:lnTo>
                  <a:close/>
                </a:path>
              </a:pathLst>
            </a:custGeom>
            <a:solidFill>
              <a:srgbClr val="547C6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" name="Freeform 13">
              <a:extLst>
                <a:ext uri="{FF2B5EF4-FFF2-40B4-BE49-F238E27FC236}">
                  <a16:creationId xmlns:a16="http://schemas.microsoft.com/office/drawing/2014/main" id="{6BC8E2F9-12D5-45B7-149B-12A7B359FB44}"/>
                </a:ext>
              </a:extLst>
            </p:cNvPr>
            <p:cNvSpPr/>
            <p:nvPr/>
          </p:nvSpPr>
          <p:spPr bwMode="auto">
            <a:xfrm>
              <a:off x="3482191" y="925169"/>
              <a:ext cx="1166813" cy="1162050"/>
            </a:xfrm>
            <a:custGeom>
              <a:avLst/>
              <a:gdLst>
                <a:gd name="T0" fmla="*/ 735 w 735"/>
                <a:gd name="T1" fmla="*/ 149 h 732"/>
                <a:gd name="T2" fmla="*/ 410 w 735"/>
                <a:gd name="T3" fmla="*/ 199 h 732"/>
                <a:gd name="T4" fmla="*/ 410 w 735"/>
                <a:gd name="T5" fmla="*/ 0 h 732"/>
                <a:gd name="T6" fmla="*/ 332 w 735"/>
                <a:gd name="T7" fmla="*/ 0 h 732"/>
                <a:gd name="T8" fmla="*/ 332 w 735"/>
                <a:gd name="T9" fmla="*/ 206 h 732"/>
                <a:gd name="T10" fmla="*/ 0 w 735"/>
                <a:gd name="T11" fmla="*/ 156 h 732"/>
                <a:gd name="T12" fmla="*/ 332 w 735"/>
                <a:gd name="T13" fmla="*/ 291 h 732"/>
                <a:gd name="T14" fmla="*/ 332 w 735"/>
                <a:gd name="T15" fmla="*/ 661 h 732"/>
                <a:gd name="T16" fmla="*/ 247 w 735"/>
                <a:gd name="T17" fmla="*/ 661 h 732"/>
                <a:gd name="T18" fmla="*/ 247 w 735"/>
                <a:gd name="T19" fmla="*/ 732 h 732"/>
                <a:gd name="T20" fmla="*/ 502 w 735"/>
                <a:gd name="T21" fmla="*/ 732 h 732"/>
                <a:gd name="T22" fmla="*/ 502 w 735"/>
                <a:gd name="T23" fmla="*/ 661 h 732"/>
                <a:gd name="T24" fmla="*/ 410 w 735"/>
                <a:gd name="T25" fmla="*/ 661 h 732"/>
                <a:gd name="T26" fmla="*/ 410 w 735"/>
                <a:gd name="T27" fmla="*/ 291 h 732"/>
                <a:gd name="T28" fmla="*/ 735 w 735"/>
                <a:gd name="T29" fmla="*/ 149 h 7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35" h="732">
                  <a:moveTo>
                    <a:pt x="735" y="149"/>
                  </a:moveTo>
                  <a:lnTo>
                    <a:pt x="410" y="199"/>
                  </a:lnTo>
                  <a:lnTo>
                    <a:pt x="410" y="0"/>
                  </a:lnTo>
                  <a:lnTo>
                    <a:pt x="332" y="0"/>
                  </a:lnTo>
                  <a:lnTo>
                    <a:pt x="332" y="206"/>
                  </a:lnTo>
                  <a:lnTo>
                    <a:pt x="0" y="156"/>
                  </a:lnTo>
                  <a:lnTo>
                    <a:pt x="332" y="291"/>
                  </a:lnTo>
                  <a:lnTo>
                    <a:pt x="332" y="661"/>
                  </a:lnTo>
                  <a:lnTo>
                    <a:pt x="247" y="661"/>
                  </a:lnTo>
                  <a:lnTo>
                    <a:pt x="247" y="732"/>
                  </a:lnTo>
                  <a:lnTo>
                    <a:pt x="502" y="732"/>
                  </a:lnTo>
                  <a:lnTo>
                    <a:pt x="502" y="661"/>
                  </a:lnTo>
                  <a:lnTo>
                    <a:pt x="410" y="661"/>
                  </a:lnTo>
                  <a:lnTo>
                    <a:pt x="410" y="291"/>
                  </a:lnTo>
                  <a:lnTo>
                    <a:pt x="735" y="149"/>
                  </a:lnTo>
                  <a:close/>
                </a:path>
              </a:pathLst>
            </a:custGeom>
            <a:solidFill>
              <a:srgbClr val="547C6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" name="Oval 14">
              <a:extLst>
                <a:ext uri="{FF2B5EF4-FFF2-40B4-BE49-F238E27FC236}">
                  <a16:creationId xmlns:a16="http://schemas.microsoft.com/office/drawing/2014/main" id="{E6E1D71B-5C01-DD00-CD36-B25232749B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82191" y="1117256"/>
              <a:ext cx="157163" cy="179387"/>
            </a:xfrm>
            <a:prstGeom prst="ellipse">
              <a:avLst/>
            </a:prstGeom>
            <a:solidFill>
              <a:srgbClr val="547C6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" name="Oval 15">
              <a:extLst>
                <a:ext uri="{FF2B5EF4-FFF2-40B4-BE49-F238E27FC236}">
                  <a16:creationId xmlns:a16="http://schemas.microsoft.com/office/drawing/2014/main" id="{B6C827F5-7732-8981-9BE6-D4CF4C2EF6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02953" y="1093443"/>
              <a:ext cx="158750" cy="180975"/>
            </a:xfrm>
            <a:prstGeom prst="ellipse">
              <a:avLst/>
            </a:prstGeom>
            <a:solidFill>
              <a:srgbClr val="547C6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" name="Freeform 16">
              <a:extLst>
                <a:ext uri="{FF2B5EF4-FFF2-40B4-BE49-F238E27FC236}">
                  <a16:creationId xmlns:a16="http://schemas.microsoft.com/office/drawing/2014/main" id="{D105208C-0294-9AEB-E898-294A1B68783D}"/>
                </a:ext>
              </a:extLst>
            </p:cNvPr>
            <p:cNvSpPr/>
            <p:nvPr/>
          </p:nvSpPr>
          <p:spPr bwMode="auto">
            <a:xfrm>
              <a:off x="3256766" y="1804643"/>
              <a:ext cx="595313" cy="225425"/>
            </a:xfrm>
            <a:custGeom>
              <a:avLst/>
              <a:gdLst>
                <a:gd name="T0" fmla="*/ 27 w 53"/>
                <a:gd name="T1" fmla="*/ 20 h 20"/>
                <a:gd name="T2" fmla="*/ 53 w 53"/>
                <a:gd name="T3" fmla="*/ 0 h 20"/>
                <a:gd name="T4" fmla="*/ 0 w 53"/>
                <a:gd name="T5" fmla="*/ 0 h 20"/>
                <a:gd name="T6" fmla="*/ 27 w 53"/>
                <a:gd name="T7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20">
                  <a:moveTo>
                    <a:pt x="27" y="20"/>
                  </a:moveTo>
                  <a:cubicBezTo>
                    <a:pt x="41" y="20"/>
                    <a:pt x="53" y="11"/>
                    <a:pt x="5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"/>
                    <a:pt x="12" y="20"/>
                    <a:pt x="27" y="20"/>
                  </a:cubicBezTo>
                  <a:close/>
                </a:path>
              </a:pathLst>
            </a:custGeom>
            <a:solidFill>
              <a:srgbClr val="547C6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Freeform 17">
              <a:extLst>
                <a:ext uri="{FF2B5EF4-FFF2-40B4-BE49-F238E27FC236}">
                  <a16:creationId xmlns:a16="http://schemas.microsoft.com/office/drawing/2014/main" id="{B25DD925-2086-6FF8-5887-8B6073FFBF58}"/>
                </a:ext>
              </a:extLst>
            </p:cNvPr>
            <p:cNvSpPr/>
            <p:nvPr/>
          </p:nvSpPr>
          <p:spPr bwMode="auto">
            <a:xfrm>
              <a:off x="4290228" y="1804643"/>
              <a:ext cx="595313" cy="225425"/>
            </a:xfrm>
            <a:custGeom>
              <a:avLst/>
              <a:gdLst>
                <a:gd name="T0" fmla="*/ 26 w 53"/>
                <a:gd name="T1" fmla="*/ 20 h 20"/>
                <a:gd name="T2" fmla="*/ 53 w 53"/>
                <a:gd name="T3" fmla="*/ 0 h 20"/>
                <a:gd name="T4" fmla="*/ 0 w 53"/>
                <a:gd name="T5" fmla="*/ 0 h 20"/>
                <a:gd name="T6" fmla="*/ 26 w 53"/>
                <a:gd name="T7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20">
                  <a:moveTo>
                    <a:pt x="26" y="20"/>
                  </a:moveTo>
                  <a:cubicBezTo>
                    <a:pt x="41" y="20"/>
                    <a:pt x="53" y="11"/>
                    <a:pt x="5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"/>
                    <a:pt x="12" y="20"/>
                    <a:pt x="26" y="20"/>
                  </a:cubicBezTo>
                  <a:close/>
                </a:path>
              </a:pathLst>
            </a:custGeom>
            <a:solidFill>
              <a:srgbClr val="547C6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/>
            </a:p>
          </p:txBody>
        </p:sp>
      </p:grpSp>
      <p:sp>
        <p:nvSpPr>
          <p:cNvPr id="13" name="文本框 12">
            <a:extLst>
              <a:ext uri="{FF2B5EF4-FFF2-40B4-BE49-F238E27FC236}">
                <a16:creationId xmlns:a16="http://schemas.microsoft.com/office/drawing/2014/main" id="{83181677-57BA-36B6-B70D-AC0C2DFAF5D3}"/>
              </a:ext>
            </a:extLst>
          </p:cNvPr>
          <p:cNvSpPr txBox="1"/>
          <p:nvPr/>
        </p:nvSpPr>
        <p:spPr>
          <a:xfrm>
            <a:off x="2620747" y="3229684"/>
            <a:ext cx="7109631" cy="1015659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>
            <a:defPPr>
              <a:defRPr lang="zh-CN"/>
            </a:defPPr>
            <a:lvl1pPr>
              <a:defRPr sz="6000" b="1">
                <a:solidFill>
                  <a:srgbClr val="005CA7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>
                <a:solidFill>
                  <a:srgbClr val="547C64"/>
                </a:solidFill>
              </a:rPr>
              <a:t>实验验证与数据处理</a:t>
            </a: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E7BB5807-5A98-EFFC-00A0-A20FA2F94711}"/>
              </a:ext>
            </a:extLst>
          </p:cNvPr>
          <p:cNvGrpSpPr/>
          <p:nvPr/>
        </p:nvGrpSpPr>
        <p:grpSpPr>
          <a:xfrm>
            <a:off x="9631680" y="3724153"/>
            <a:ext cx="2674619" cy="463214"/>
            <a:chOff x="743958" y="3475975"/>
            <a:chExt cx="753417" cy="0"/>
          </a:xfrm>
        </p:grpSpPr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85E94490-089E-8972-A8C0-07F8FC6720E2}"/>
                </a:ext>
              </a:extLst>
            </p:cNvPr>
            <p:cNvCxnSpPr/>
            <p:nvPr/>
          </p:nvCxnSpPr>
          <p:spPr>
            <a:xfrm flipH="1" flipV="1">
              <a:off x="951148" y="3475975"/>
              <a:ext cx="546227" cy="0"/>
            </a:xfrm>
            <a:prstGeom prst="line">
              <a:avLst/>
            </a:prstGeom>
            <a:ln w="7620">
              <a:solidFill>
                <a:schemeClr val="tx1">
                  <a:lumMod val="50000"/>
                  <a:lumOff val="50000"/>
                </a:schemeClr>
              </a:solidFill>
              <a:prstDash val="dash"/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23BDEF2E-5F90-D8D8-C9D2-3A7D043A067B}"/>
                </a:ext>
              </a:extLst>
            </p:cNvPr>
            <p:cNvCxnSpPr/>
            <p:nvPr/>
          </p:nvCxnSpPr>
          <p:spPr>
            <a:xfrm flipH="1">
              <a:off x="743958" y="3475975"/>
              <a:ext cx="207190" cy="0"/>
            </a:xfrm>
            <a:prstGeom prst="line">
              <a:avLst/>
            </a:prstGeom>
            <a:ln w="762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FE4E2C84-42B9-510F-075C-67E4D2BC48CB}"/>
              </a:ext>
            </a:extLst>
          </p:cNvPr>
          <p:cNvGrpSpPr/>
          <p:nvPr/>
        </p:nvGrpSpPr>
        <p:grpSpPr>
          <a:xfrm flipH="1">
            <a:off x="-139702" y="3718118"/>
            <a:ext cx="2821942" cy="518602"/>
            <a:chOff x="743958" y="3475975"/>
            <a:chExt cx="753417" cy="0"/>
          </a:xfrm>
        </p:grpSpPr>
        <p:cxnSp>
          <p:nvCxnSpPr>
            <p:cNvPr id="19" name="直接连接符 18">
              <a:extLst>
                <a:ext uri="{FF2B5EF4-FFF2-40B4-BE49-F238E27FC236}">
                  <a16:creationId xmlns:a16="http://schemas.microsoft.com/office/drawing/2014/main" id="{61CA93E1-C50F-15F3-CAFF-D526F42E3E22}"/>
                </a:ext>
              </a:extLst>
            </p:cNvPr>
            <p:cNvCxnSpPr/>
            <p:nvPr/>
          </p:nvCxnSpPr>
          <p:spPr>
            <a:xfrm flipH="1" flipV="1">
              <a:off x="951148" y="3475975"/>
              <a:ext cx="546227" cy="0"/>
            </a:xfrm>
            <a:prstGeom prst="line">
              <a:avLst/>
            </a:prstGeom>
            <a:ln w="7620">
              <a:solidFill>
                <a:schemeClr val="tx1">
                  <a:lumMod val="50000"/>
                  <a:lumOff val="50000"/>
                </a:schemeClr>
              </a:solidFill>
              <a:prstDash val="dash"/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0A389EB6-CEC3-DD6A-48AE-EB5A0C00495F}"/>
                </a:ext>
              </a:extLst>
            </p:cNvPr>
            <p:cNvCxnSpPr/>
            <p:nvPr/>
          </p:nvCxnSpPr>
          <p:spPr>
            <a:xfrm flipH="1">
              <a:off x="743958" y="3475975"/>
              <a:ext cx="207190" cy="0"/>
            </a:xfrm>
            <a:prstGeom prst="line">
              <a:avLst/>
            </a:prstGeom>
            <a:ln w="762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灯片编号占位符 20">
            <a:extLst>
              <a:ext uri="{FF2B5EF4-FFF2-40B4-BE49-F238E27FC236}">
                <a16:creationId xmlns:a16="http://schemas.microsoft.com/office/drawing/2014/main" id="{0100227A-8414-CBDC-2EC2-2EC4888BCE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8369B-F710-4CE9-A0B8-9F511945CEE2}" type="slidenum">
              <a:rPr lang="zh-CN" altLang="en-US" smtClean="0"/>
              <a:pPr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8244263"/>
      </p:ext>
    </p:extLst>
  </p:cSld>
  <p:clrMapOvr>
    <a:masterClrMapping/>
  </p:clrMapOvr>
  <p:transition spd="slow" advTm="1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2" presetClass="entr" presetSubtype="4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2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直接连接符 38"/>
          <p:cNvCxnSpPr>
            <a:cxnSpLocks/>
          </p:cNvCxnSpPr>
          <p:nvPr/>
        </p:nvCxnSpPr>
        <p:spPr>
          <a:xfrm>
            <a:off x="3932475" y="571500"/>
            <a:ext cx="8475425" cy="0"/>
          </a:xfrm>
          <a:prstGeom prst="line">
            <a:avLst/>
          </a:prstGeom>
          <a:ln w="38100">
            <a:solidFill>
              <a:srgbClr val="547C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>
            <a:cxnSpLocks/>
          </p:cNvCxnSpPr>
          <p:nvPr/>
        </p:nvCxnSpPr>
        <p:spPr>
          <a:xfrm>
            <a:off x="-193573" y="571500"/>
            <a:ext cx="1052155" cy="0"/>
          </a:xfrm>
          <a:prstGeom prst="line">
            <a:avLst/>
          </a:prstGeom>
          <a:ln w="38100">
            <a:solidFill>
              <a:srgbClr val="547C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圆角矩形 34"/>
          <p:cNvSpPr/>
          <p:nvPr/>
        </p:nvSpPr>
        <p:spPr>
          <a:xfrm>
            <a:off x="858582" y="325576"/>
            <a:ext cx="3065386" cy="497908"/>
          </a:xfrm>
          <a:prstGeom prst="roundRect">
            <a:avLst>
              <a:gd name="adj" fmla="val 50000"/>
            </a:avLst>
          </a:prstGeom>
          <a:noFill/>
          <a:ln w="38100">
            <a:solidFill>
              <a:srgbClr val="547C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2B5E36B-CA3F-BCF9-C153-E91DCAABF771}"/>
              </a:ext>
            </a:extLst>
          </p:cNvPr>
          <p:cNvSpPr txBox="1"/>
          <p:nvPr/>
        </p:nvSpPr>
        <p:spPr>
          <a:xfrm>
            <a:off x="1145646" y="386836"/>
            <a:ext cx="2431407" cy="369328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/>
            <a:r>
              <a:rPr lang="zh-CN" altLang="en-US" sz="1800" b="1" dirty="0">
                <a:solidFill>
                  <a:srgbClr val="547C64"/>
                </a:solidFill>
              </a:rPr>
              <a:t>实验验证与数据处理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044FF5B-AD5B-F5AB-7232-A8AD181B3C15}"/>
              </a:ext>
            </a:extLst>
          </p:cNvPr>
          <p:cNvSpPr txBox="1"/>
          <p:nvPr/>
        </p:nvSpPr>
        <p:spPr>
          <a:xfrm>
            <a:off x="582553" y="1234441"/>
            <a:ext cx="588978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一、表面张力的测定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5D4A45F-9BD7-6C95-A136-8F3C3A53BB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994" b="2340"/>
          <a:stretch/>
        </p:blipFill>
        <p:spPr>
          <a:xfrm>
            <a:off x="972502" y="2248461"/>
            <a:ext cx="4333875" cy="379171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87BD491-9589-14EA-B58A-B77607B340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0978"/>
          <a:stretch/>
        </p:blipFill>
        <p:spPr>
          <a:xfrm>
            <a:off x="6406779" y="756164"/>
            <a:ext cx="4291817" cy="541934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98C9581A-236C-A128-C76F-48EAADA4FDB2}"/>
                  </a:ext>
                </a:extLst>
              </p:cNvPr>
              <p:cNvSpPr txBox="1"/>
              <p:nvPr/>
            </p:nvSpPr>
            <p:spPr>
              <a:xfrm>
                <a:off x="4032504" y="3082078"/>
                <a:ext cx="2718693" cy="6938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sz="2400" b="1" i="1" smtClean="0">
                          <a:latin typeface="Cambria Math" panose="02040503050406030204" pitchFamily="18" charset="0"/>
                        </a:rPr>
                        <m:t>𝝆</m:t>
                      </m:r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𝒈𝒓</m:t>
                      </m:r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𝒉</m:t>
                      </m:r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num>
                        <m:den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den>
                      </m:f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400" b="1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98C9581A-236C-A128-C76F-48EAADA4FD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2504" y="3082078"/>
                <a:ext cx="2718693" cy="69384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E3F5202E-3E54-CCCE-9B92-058DF0050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8369B-F710-4CE9-A0B8-9F511945CEE2}" type="slidenum">
              <a:rPr lang="zh-CN" altLang="en-US" smtClean="0"/>
              <a:pPr/>
              <a:t>21</a:t>
            </a:fld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676F756-7699-DF9D-37E2-5ABB2BF10E3D}"/>
              </a:ext>
            </a:extLst>
          </p:cNvPr>
          <p:cNvSpPr txBox="1"/>
          <p:nvPr/>
        </p:nvSpPr>
        <p:spPr>
          <a:xfrm>
            <a:off x="5706118" y="6163695"/>
            <a:ext cx="631384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 rtl="0"/>
            <a:r>
              <a:rPr lang="zh-CN" altLang="en-US" sz="1400" b="1" i="0" u="none" strike="noStrike" kern="100" baseline="0" dirty="0">
                <a:latin typeface="华文仿宋" panose="02010600040101010101" pitchFamily="2" charset="-122"/>
                <a:ea typeface="华文仿宋" panose="02010600040101010101" pitchFamily="2" charset="-122"/>
              </a:rPr>
              <a:t>（何娟美</a:t>
            </a:r>
            <a:r>
              <a:rPr lang="en-US" altLang="zh-CN" sz="1400" b="1" i="0" u="none" strike="noStrike" kern="100" baseline="0" dirty="0">
                <a:latin typeface="华文仿宋" panose="02010600040101010101" pitchFamily="2" charset="-122"/>
                <a:ea typeface="华文仿宋" panose="02010600040101010101" pitchFamily="2" charset="-122"/>
              </a:rPr>
              <a:t>.</a:t>
            </a:r>
            <a:r>
              <a:rPr lang="zh-CN" altLang="en-US" sz="1400" b="1" i="0" u="none" strike="noStrike" kern="100" baseline="0" dirty="0">
                <a:latin typeface="华文仿宋" panose="02010600040101010101" pitchFamily="2" charset="-122"/>
                <a:ea typeface="华文仿宋" panose="02010600040101010101" pitchFamily="2" charset="-122"/>
              </a:rPr>
              <a:t>毛细管法测定表面张力系数弯月部分液体影响的修正问题</a:t>
            </a:r>
            <a:r>
              <a:rPr lang="en-US" altLang="zh-CN" sz="1400" b="1" i="0" u="none" strike="noStrike" kern="100" baseline="0" dirty="0">
                <a:latin typeface="华文仿宋" panose="02010600040101010101" pitchFamily="2" charset="-122"/>
                <a:ea typeface="华文仿宋" panose="02010600040101010101" pitchFamily="2" charset="-122"/>
              </a:rPr>
              <a:t>[A].2001</a:t>
            </a:r>
            <a:r>
              <a:rPr lang="zh-CN" altLang="en-US" sz="1400" b="1" i="0" u="none" strike="noStrike" kern="100" baseline="0" dirty="0">
                <a:latin typeface="华文仿宋" panose="02010600040101010101" pitchFamily="2" charset="-122"/>
                <a:ea typeface="华文仿宋" panose="02010600040101010101" pitchFamily="2" charset="-122"/>
              </a:rPr>
              <a:t>年全国高等学校物理实验研讨会</a:t>
            </a:r>
            <a:r>
              <a:rPr lang="en-US" altLang="zh-CN" sz="1400" b="1" i="0" u="none" strike="noStrike" kern="100" baseline="0" dirty="0">
                <a:latin typeface="华文仿宋" panose="02010600040101010101" pitchFamily="2" charset="-122"/>
                <a:ea typeface="华文仿宋" panose="02010600040101010101" pitchFamily="2" charset="-122"/>
              </a:rPr>
              <a:t>[C],2001</a:t>
            </a:r>
            <a:r>
              <a:rPr lang="zh-CN" altLang="en-US" sz="1400" b="1" i="0" u="none" strike="noStrike" kern="100" baseline="0" dirty="0">
                <a:latin typeface="华文仿宋" panose="02010600040101010101" pitchFamily="2" charset="-122"/>
                <a:ea typeface="华文仿宋" panose="02010600040101010101" pitchFamily="2" charset="-122"/>
              </a:rPr>
              <a:t>）</a:t>
            </a:r>
            <a:endParaRPr lang="en-US" altLang="zh-CN" sz="1400" b="1" i="0" u="none" strike="noStrike" kern="100" baseline="0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DAF732D-0A55-C81A-3B2A-A79CEEF2ADCF}"/>
              </a:ext>
            </a:extLst>
          </p:cNvPr>
          <p:cNvSpPr txBox="1"/>
          <p:nvPr/>
        </p:nvSpPr>
        <p:spPr>
          <a:xfrm>
            <a:off x="0" y="5673102"/>
            <a:ext cx="631384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kern="100" dirty="0">
                <a:latin typeface="华文仿宋" panose="02010600040101010101" pitchFamily="2" charset="-122"/>
                <a:ea typeface="华文仿宋" panose="02010600040101010101" pitchFamily="2" charset="-122"/>
              </a:rPr>
              <a:t>（</a:t>
            </a:r>
            <a:r>
              <a:rPr lang="zh-CN" altLang="en-US" sz="1400" b="1" i="0" u="none" strike="noStrike" kern="100" baseline="0" dirty="0">
                <a:latin typeface="华文仿宋" panose="02010600040101010101" pitchFamily="2" charset="-122"/>
                <a:ea typeface="华文仿宋" panose="02010600040101010101" pitchFamily="2" charset="-122"/>
              </a:rPr>
              <a:t>章礼华</a:t>
            </a:r>
            <a:r>
              <a:rPr lang="en-US" altLang="zh-CN" sz="1400" b="1" i="0" u="none" strike="noStrike" kern="100" baseline="0" dirty="0">
                <a:latin typeface="华文仿宋" panose="02010600040101010101" pitchFamily="2" charset="-122"/>
                <a:ea typeface="华文仿宋" panose="02010600040101010101" pitchFamily="2" charset="-122"/>
              </a:rPr>
              <a:t>,</a:t>
            </a:r>
            <a:r>
              <a:rPr lang="zh-CN" altLang="en-US" sz="1400" b="1" i="0" u="none" strike="noStrike" kern="100" baseline="0" dirty="0">
                <a:latin typeface="华文仿宋" panose="02010600040101010101" pitchFamily="2" charset="-122"/>
                <a:ea typeface="华文仿宋" panose="02010600040101010101" pitchFamily="2" charset="-122"/>
              </a:rPr>
              <a:t>徐英勋</a:t>
            </a:r>
            <a:r>
              <a:rPr lang="en-US" altLang="zh-CN" sz="1400" b="1" i="0" u="none" strike="noStrike" kern="100" baseline="0" dirty="0">
                <a:latin typeface="华文仿宋" panose="02010600040101010101" pitchFamily="2" charset="-122"/>
                <a:ea typeface="华文仿宋" panose="02010600040101010101" pitchFamily="2" charset="-122"/>
              </a:rPr>
              <a:t>,</a:t>
            </a:r>
            <a:r>
              <a:rPr lang="zh-CN" altLang="en-US" sz="1400" b="1" i="0" u="none" strike="noStrike" kern="100" baseline="0" dirty="0">
                <a:latin typeface="华文仿宋" panose="02010600040101010101" pitchFamily="2" charset="-122"/>
                <a:ea typeface="华文仿宋" panose="02010600040101010101" pitchFamily="2" charset="-122"/>
              </a:rPr>
              <a:t>张杰</a:t>
            </a:r>
            <a:r>
              <a:rPr lang="en-US" altLang="zh-CN" sz="1400" b="1" i="0" u="none" strike="noStrike" kern="100" baseline="0" dirty="0">
                <a:latin typeface="华文仿宋" panose="02010600040101010101" pitchFamily="2" charset="-122"/>
                <a:ea typeface="华文仿宋" panose="02010600040101010101" pitchFamily="2" charset="-122"/>
              </a:rPr>
              <a:t>.</a:t>
            </a:r>
            <a:r>
              <a:rPr lang="zh-CN" altLang="en-US" sz="1400" b="1" i="0" u="none" strike="noStrike" kern="100" baseline="0" dirty="0">
                <a:latin typeface="华文仿宋" panose="02010600040101010101" pitchFamily="2" charset="-122"/>
                <a:ea typeface="华文仿宋" panose="02010600040101010101" pitchFamily="2" charset="-122"/>
              </a:rPr>
              <a:t>毛细管升高法测水的表面张力系数及其修正</a:t>
            </a:r>
            <a:r>
              <a:rPr lang="en-US" altLang="zh-CN" sz="1400" b="1" i="0" u="none" strike="noStrike" kern="100" baseline="0" dirty="0">
                <a:latin typeface="华文仿宋" panose="02010600040101010101" pitchFamily="2" charset="-122"/>
                <a:ea typeface="华文仿宋" panose="02010600040101010101" pitchFamily="2" charset="-122"/>
              </a:rPr>
              <a:t>[J].</a:t>
            </a:r>
            <a:r>
              <a:rPr lang="zh-CN" altLang="en-US" sz="1400" b="1" i="0" u="none" strike="noStrike" kern="100" baseline="0" dirty="0">
                <a:latin typeface="华文仿宋" panose="02010600040101010101" pitchFamily="2" charset="-122"/>
                <a:ea typeface="华文仿宋" panose="02010600040101010101" pitchFamily="2" charset="-122"/>
              </a:rPr>
              <a:t>安庆师范学院学报</a:t>
            </a:r>
            <a:r>
              <a:rPr lang="en-US" altLang="zh-CN" sz="1400" b="1" i="0" u="none" strike="noStrike" kern="100" baseline="0" dirty="0">
                <a:latin typeface="华文仿宋" panose="02010600040101010101" pitchFamily="2" charset="-122"/>
                <a:ea typeface="华文仿宋" panose="02010600040101010101" pitchFamily="2" charset="-122"/>
              </a:rPr>
              <a:t>(</a:t>
            </a:r>
            <a:r>
              <a:rPr lang="zh-CN" altLang="en-US" sz="1400" b="1" i="0" u="none" strike="noStrike" kern="100" baseline="0" dirty="0">
                <a:latin typeface="华文仿宋" panose="02010600040101010101" pitchFamily="2" charset="-122"/>
                <a:ea typeface="华文仿宋" panose="02010600040101010101" pitchFamily="2" charset="-122"/>
              </a:rPr>
              <a:t>自然科学版</a:t>
            </a:r>
            <a:r>
              <a:rPr lang="en-US" altLang="zh-CN" sz="1400" b="1" i="0" u="none" strike="noStrike" kern="100" baseline="0" dirty="0">
                <a:latin typeface="华文仿宋" panose="02010600040101010101" pitchFamily="2" charset="-122"/>
                <a:ea typeface="华文仿宋" panose="02010600040101010101" pitchFamily="2" charset="-122"/>
              </a:rPr>
              <a:t>),2011,17(01):123-125</a:t>
            </a:r>
            <a:r>
              <a:rPr lang="zh-CN" altLang="en-US" sz="1400" b="1" i="0" u="none" strike="noStrike" kern="100" baseline="0" dirty="0">
                <a:latin typeface="华文仿宋" panose="02010600040101010101" pitchFamily="2" charset="-122"/>
                <a:ea typeface="华文仿宋" panose="02010600040101010101" pitchFamily="2" charset="-122"/>
              </a:rPr>
              <a:t>）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641785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直接连接符 38"/>
          <p:cNvCxnSpPr>
            <a:cxnSpLocks/>
          </p:cNvCxnSpPr>
          <p:nvPr/>
        </p:nvCxnSpPr>
        <p:spPr>
          <a:xfrm>
            <a:off x="3932475" y="571500"/>
            <a:ext cx="8475425" cy="0"/>
          </a:xfrm>
          <a:prstGeom prst="line">
            <a:avLst/>
          </a:prstGeom>
          <a:ln w="38100">
            <a:solidFill>
              <a:srgbClr val="547C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>
            <a:cxnSpLocks/>
          </p:cNvCxnSpPr>
          <p:nvPr/>
        </p:nvCxnSpPr>
        <p:spPr>
          <a:xfrm>
            <a:off x="-193573" y="571500"/>
            <a:ext cx="1052155" cy="0"/>
          </a:xfrm>
          <a:prstGeom prst="line">
            <a:avLst/>
          </a:prstGeom>
          <a:ln w="38100">
            <a:solidFill>
              <a:srgbClr val="547C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圆角矩形 34"/>
          <p:cNvSpPr/>
          <p:nvPr/>
        </p:nvSpPr>
        <p:spPr>
          <a:xfrm>
            <a:off x="858582" y="325576"/>
            <a:ext cx="3065386" cy="497908"/>
          </a:xfrm>
          <a:prstGeom prst="roundRect">
            <a:avLst>
              <a:gd name="adj" fmla="val 50000"/>
            </a:avLst>
          </a:prstGeom>
          <a:noFill/>
          <a:ln w="38100">
            <a:solidFill>
              <a:srgbClr val="547C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2B5E36B-CA3F-BCF9-C153-E91DCAABF771}"/>
              </a:ext>
            </a:extLst>
          </p:cNvPr>
          <p:cNvSpPr txBox="1"/>
          <p:nvPr/>
        </p:nvSpPr>
        <p:spPr>
          <a:xfrm>
            <a:off x="1145646" y="386836"/>
            <a:ext cx="2431407" cy="369328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/>
            <a:r>
              <a:rPr lang="zh-CN" altLang="en-US" sz="1800" b="1" dirty="0">
                <a:solidFill>
                  <a:srgbClr val="547C64"/>
                </a:solidFill>
              </a:rPr>
              <a:t>实验验证与数据处理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044FF5B-AD5B-F5AB-7232-A8AD181B3C15}"/>
              </a:ext>
            </a:extLst>
          </p:cNvPr>
          <p:cNvSpPr txBox="1"/>
          <p:nvPr/>
        </p:nvSpPr>
        <p:spPr>
          <a:xfrm>
            <a:off x="582553" y="1234441"/>
            <a:ext cx="588978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一、表面张力的测定</a:t>
            </a:r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B0723BDF-3C13-697C-3AC3-C151F05362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5200937"/>
              </p:ext>
            </p:extLst>
          </p:nvPr>
        </p:nvGraphicFramePr>
        <p:xfrm>
          <a:off x="1615038" y="1988661"/>
          <a:ext cx="8851794" cy="4121050"/>
        </p:xfrm>
        <a:graphic>
          <a:graphicData uri="http://schemas.openxmlformats.org/drawingml/2006/table">
            <a:tbl>
              <a:tblPr>
                <a:tableStyleId>{93296810-A885-4BE3-A3E7-6D5BEEA58F35}</a:tableStyleId>
              </a:tblPr>
              <a:tblGrid>
                <a:gridCol w="1164710">
                  <a:extLst>
                    <a:ext uri="{9D8B030D-6E8A-4147-A177-3AD203B41FA5}">
                      <a16:colId xmlns:a16="http://schemas.microsoft.com/office/drawing/2014/main" val="1773381238"/>
                    </a:ext>
                  </a:extLst>
                </a:gridCol>
                <a:gridCol w="1444240">
                  <a:extLst>
                    <a:ext uri="{9D8B030D-6E8A-4147-A177-3AD203B41FA5}">
                      <a16:colId xmlns:a16="http://schemas.microsoft.com/office/drawing/2014/main" val="3387489704"/>
                    </a:ext>
                  </a:extLst>
                </a:gridCol>
                <a:gridCol w="1692711">
                  <a:extLst>
                    <a:ext uri="{9D8B030D-6E8A-4147-A177-3AD203B41FA5}">
                      <a16:colId xmlns:a16="http://schemas.microsoft.com/office/drawing/2014/main" val="3623972218"/>
                    </a:ext>
                  </a:extLst>
                </a:gridCol>
                <a:gridCol w="3090363">
                  <a:extLst>
                    <a:ext uri="{9D8B030D-6E8A-4147-A177-3AD203B41FA5}">
                      <a16:colId xmlns:a16="http://schemas.microsoft.com/office/drawing/2014/main" val="2199461068"/>
                    </a:ext>
                  </a:extLst>
                </a:gridCol>
                <a:gridCol w="1459770">
                  <a:extLst>
                    <a:ext uri="{9D8B030D-6E8A-4147-A177-3AD203B41FA5}">
                      <a16:colId xmlns:a16="http://schemas.microsoft.com/office/drawing/2014/main" val="3954738034"/>
                    </a:ext>
                  </a:extLst>
                </a:gridCol>
              </a:tblGrid>
              <a:tr h="82421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 dirty="0">
                          <a:effectLst/>
                        </a:rPr>
                        <a:t>液体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>
                          <a:effectLst/>
                        </a:rPr>
                        <a:t>上升高度（</a:t>
                      </a:r>
                      <a:r>
                        <a:rPr lang="en-US" sz="1400" u="none" strike="noStrike">
                          <a:effectLst/>
                        </a:rPr>
                        <a:t>mm）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>
                          <a:effectLst/>
                        </a:rPr>
                        <a:t>表面张力系数测量值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 dirty="0">
                          <a:effectLst/>
                        </a:rPr>
                        <a:t>数据浮动范围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>
                          <a:effectLst/>
                        </a:rPr>
                        <a:t>文献值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639587862"/>
                  </a:ext>
                </a:extLst>
              </a:tr>
              <a:tr h="82421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>
                          <a:effectLst/>
                        </a:rPr>
                        <a:t>水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 dirty="0">
                          <a:effectLst/>
                        </a:rPr>
                        <a:t>4.0 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 dirty="0">
                          <a:effectLst/>
                        </a:rPr>
                        <a:t>0.0733 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 dirty="0">
                          <a:effectLst/>
                        </a:rPr>
                        <a:t>0.0718~0.0748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>
                          <a:effectLst/>
                        </a:rPr>
                        <a:t>0.0728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529568528"/>
                  </a:ext>
                </a:extLst>
              </a:tr>
              <a:tr h="82421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>
                          <a:effectLst/>
                        </a:rPr>
                        <a:t>茶叶滤出液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 dirty="0">
                          <a:effectLst/>
                        </a:rPr>
                        <a:t>2.0 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 dirty="0">
                          <a:effectLst/>
                        </a:rPr>
                        <a:t>0.0440 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 dirty="0">
                          <a:effectLst/>
                        </a:rPr>
                        <a:t>0.0425~0.0454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800" u="none" strike="noStrike">
                          <a:effectLst/>
                        </a:rPr>
                        <a:t>？</a:t>
                      </a:r>
                      <a:endParaRPr lang="zh-CN" altLang="en-US" sz="1800" b="0" i="0" u="none" strike="noStrike">
                        <a:solidFill>
                          <a:srgbClr val="000000"/>
                        </a:solidFill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708577705"/>
                  </a:ext>
                </a:extLst>
              </a:tr>
              <a:tr h="82421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>
                          <a:effectLst/>
                        </a:rPr>
                        <a:t>肥皂水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>
                          <a:effectLst/>
                        </a:rPr>
                        <a:t>0.9 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 dirty="0">
                          <a:effectLst/>
                        </a:rPr>
                        <a:t>0.0278 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>
                          <a:effectLst/>
                        </a:rPr>
                        <a:t>0.0264~0.0293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>
                          <a:effectLst/>
                        </a:rPr>
                        <a:t>0.027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937188380"/>
                  </a:ext>
                </a:extLst>
              </a:tr>
              <a:tr h="82421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>
                          <a:effectLst/>
                        </a:rPr>
                        <a:t>十二烷基苯磺酸钠水溶液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>
                          <a:effectLst/>
                        </a:rPr>
                        <a:t>1.5 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>
                          <a:effectLst/>
                        </a:rPr>
                        <a:t>0.0366 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 dirty="0">
                          <a:effectLst/>
                        </a:rPr>
                        <a:t>0.0352~0.0381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 dirty="0">
                          <a:effectLst/>
                        </a:rPr>
                        <a:t>0.035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459176544"/>
                  </a:ext>
                </a:extLst>
              </a:tr>
            </a:tbl>
          </a:graphicData>
        </a:graphic>
      </p:graphicFrame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D5031AEC-D787-DECB-4EB8-882BEA66A6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8369B-F710-4CE9-A0B8-9F511945CEE2}" type="slidenum">
              <a:rPr lang="zh-CN" altLang="en-US" smtClean="0"/>
              <a:pPr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2185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直接连接符 38"/>
          <p:cNvCxnSpPr>
            <a:cxnSpLocks/>
          </p:cNvCxnSpPr>
          <p:nvPr/>
        </p:nvCxnSpPr>
        <p:spPr>
          <a:xfrm>
            <a:off x="3932475" y="571500"/>
            <a:ext cx="8475425" cy="0"/>
          </a:xfrm>
          <a:prstGeom prst="line">
            <a:avLst/>
          </a:prstGeom>
          <a:ln w="38100">
            <a:solidFill>
              <a:srgbClr val="547C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>
            <a:cxnSpLocks/>
          </p:cNvCxnSpPr>
          <p:nvPr/>
        </p:nvCxnSpPr>
        <p:spPr>
          <a:xfrm>
            <a:off x="-193573" y="571500"/>
            <a:ext cx="1052155" cy="0"/>
          </a:xfrm>
          <a:prstGeom prst="line">
            <a:avLst/>
          </a:prstGeom>
          <a:ln w="38100">
            <a:solidFill>
              <a:srgbClr val="547C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圆角矩形 34"/>
          <p:cNvSpPr/>
          <p:nvPr/>
        </p:nvSpPr>
        <p:spPr>
          <a:xfrm>
            <a:off x="858582" y="325576"/>
            <a:ext cx="3065386" cy="497908"/>
          </a:xfrm>
          <a:prstGeom prst="roundRect">
            <a:avLst>
              <a:gd name="adj" fmla="val 50000"/>
            </a:avLst>
          </a:prstGeom>
          <a:noFill/>
          <a:ln w="38100">
            <a:solidFill>
              <a:srgbClr val="547C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2B5E36B-CA3F-BCF9-C153-E91DCAABF771}"/>
              </a:ext>
            </a:extLst>
          </p:cNvPr>
          <p:cNvSpPr txBox="1"/>
          <p:nvPr/>
        </p:nvSpPr>
        <p:spPr>
          <a:xfrm>
            <a:off x="1145646" y="386836"/>
            <a:ext cx="2431407" cy="369328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/>
            <a:r>
              <a:rPr lang="zh-CN" altLang="en-US" sz="1800" b="1" dirty="0">
                <a:solidFill>
                  <a:srgbClr val="547C64"/>
                </a:solidFill>
              </a:rPr>
              <a:t>实验验证与数据处理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044FF5B-AD5B-F5AB-7232-A8AD181B3C15}"/>
              </a:ext>
            </a:extLst>
          </p:cNvPr>
          <p:cNvSpPr txBox="1"/>
          <p:nvPr/>
        </p:nvSpPr>
        <p:spPr>
          <a:xfrm>
            <a:off x="582553" y="1234441"/>
            <a:ext cx="588978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二、粒子速度测定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3AD047D-FC5B-ADEE-93A2-2119C47F8F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582" y="2149100"/>
            <a:ext cx="4192581" cy="4322064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BDEE4909-0B5B-5986-B847-D0B08B0357C7}"/>
              </a:ext>
            </a:extLst>
          </p:cNvPr>
          <p:cNvSpPr txBox="1"/>
          <p:nvPr/>
        </p:nvSpPr>
        <p:spPr>
          <a:xfrm>
            <a:off x="5122164" y="1727444"/>
            <a:ext cx="6399275" cy="17015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华文仿宋" panose="02010600040101010101" pitchFamily="2" charset="-122"/>
                <a:ea typeface="华文仿宋" panose="02010600040101010101" pitchFamily="2" charset="-122"/>
              </a:rPr>
              <a:t>同时采用两个拍摄视角</a:t>
            </a:r>
            <a:endParaRPr lang="en-US" altLang="zh-CN" sz="2400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华文仿宋" panose="02010600040101010101" pitchFamily="2" charset="-122"/>
                <a:ea typeface="华文仿宋" panose="02010600040101010101" pitchFamily="2" charset="-122"/>
              </a:rPr>
              <a:t>1.</a:t>
            </a:r>
            <a:r>
              <a:rPr lang="zh-CN" altLang="en-US" sz="2400" dirty="0">
                <a:latin typeface="华文仿宋" panose="02010600040101010101" pitchFamily="2" charset="-122"/>
                <a:ea typeface="华文仿宋" panose="02010600040101010101" pitchFamily="2" charset="-122"/>
              </a:rPr>
              <a:t>垂直于轨道，描述粒子运动</a:t>
            </a:r>
            <a:endParaRPr lang="en-US" altLang="zh-CN" sz="2400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华文仿宋" panose="02010600040101010101" pitchFamily="2" charset="-122"/>
                <a:ea typeface="华文仿宋" panose="02010600040101010101" pitchFamily="2" charset="-122"/>
              </a:rPr>
              <a:t>2.</a:t>
            </a:r>
            <a:r>
              <a:rPr lang="zh-CN" altLang="en-US" sz="2400" dirty="0">
                <a:latin typeface="华文仿宋" panose="02010600040101010101" pitchFamily="2" charset="-122"/>
                <a:ea typeface="华文仿宋" panose="02010600040101010101" pitchFamily="2" charset="-122"/>
              </a:rPr>
              <a:t>垂直于装置侧面，拍摄上升高度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1F59881-773F-8B63-74A2-DBD82AB4D0EE}"/>
              </a:ext>
            </a:extLst>
          </p:cNvPr>
          <p:cNvSpPr txBox="1"/>
          <p:nvPr/>
        </p:nvSpPr>
        <p:spPr>
          <a:xfrm>
            <a:off x="5122164" y="3759050"/>
            <a:ext cx="6588252" cy="2255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华文仿宋" panose="02010600040101010101" pitchFamily="2" charset="-122"/>
                <a:ea typeface="华文仿宋" panose="02010600040101010101" pitchFamily="2" charset="-122"/>
              </a:rPr>
              <a:t>设置对照网格，确认粒子位置</a:t>
            </a:r>
            <a:endParaRPr lang="en-US" altLang="zh-CN" sz="2400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华文仿宋" panose="02010600040101010101" pitchFamily="2" charset="-122"/>
                <a:ea typeface="华文仿宋" panose="02010600040101010101" pitchFamily="2" charset="-122"/>
              </a:rPr>
              <a:t>拍摄</a:t>
            </a:r>
            <a:r>
              <a:rPr lang="en-US" altLang="zh-CN" sz="2400" dirty="0">
                <a:latin typeface="华文仿宋" panose="02010600040101010101" pitchFamily="2" charset="-122"/>
                <a:ea typeface="华文仿宋" panose="02010600040101010101" pitchFamily="2" charset="-122"/>
              </a:rPr>
              <a:t>240fps</a:t>
            </a:r>
            <a:r>
              <a:rPr lang="zh-CN" altLang="en-US" sz="2400" dirty="0">
                <a:latin typeface="华文仿宋" panose="02010600040101010101" pitchFamily="2" charset="-122"/>
                <a:ea typeface="华文仿宋" panose="02010600040101010101" pitchFamily="2" charset="-122"/>
              </a:rPr>
              <a:t>视频</a:t>
            </a:r>
            <a:endParaRPr lang="en-US" altLang="zh-CN" sz="2400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华文仿宋" panose="02010600040101010101" pitchFamily="2" charset="-122"/>
                <a:ea typeface="华文仿宋" panose="02010600040101010101" pitchFamily="2" charset="-122"/>
              </a:rPr>
              <a:t>利用</a:t>
            </a:r>
            <a:r>
              <a:rPr lang="en-US" altLang="zh-CN" sz="2400" dirty="0">
                <a:latin typeface="华文仿宋" panose="02010600040101010101" pitchFamily="2" charset="-122"/>
                <a:ea typeface="华文仿宋" panose="02010600040101010101" pitchFamily="2" charset="-122"/>
              </a:rPr>
              <a:t>Adobe Premiere Pro</a:t>
            </a:r>
            <a:r>
              <a:rPr lang="zh-CN" altLang="en-US" sz="2400" dirty="0">
                <a:latin typeface="华文仿宋" panose="02010600040101010101" pitchFamily="2" charset="-122"/>
                <a:ea typeface="华文仿宋" panose="02010600040101010101" pitchFamily="2" charset="-122"/>
              </a:rPr>
              <a:t>逐帧查看粒子位移和时间</a:t>
            </a:r>
            <a:endParaRPr lang="en-US" altLang="zh-CN" sz="2400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华文仿宋" panose="02010600040101010101" pitchFamily="2" charset="-122"/>
                <a:ea typeface="华文仿宋" panose="02010600040101010101" pitchFamily="2" charset="-122"/>
              </a:rPr>
              <a:t>利用</a:t>
            </a:r>
            <a:r>
              <a:rPr lang="en-US" altLang="zh-CN" sz="2400" dirty="0" err="1">
                <a:latin typeface="华文仿宋" panose="02010600040101010101" pitchFamily="2" charset="-122"/>
                <a:ea typeface="华文仿宋" panose="02010600040101010101" pitchFamily="2" charset="-122"/>
              </a:rPr>
              <a:t>Matlab</a:t>
            </a:r>
            <a:r>
              <a:rPr lang="zh-CN" altLang="en-US" sz="2400" dirty="0">
                <a:latin typeface="华文仿宋" panose="02010600040101010101" pitchFamily="2" charset="-122"/>
                <a:ea typeface="华文仿宋" panose="02010600040101010101" pitchFamily="2" charset="-122"/>
              </a:rPr>
              <a:t>进行回归，计算速度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795C2CD-87B2-26CC-BB91-5C8A2E8672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8369B-F710-4CE9-A0B8-9F511945CEE2}" type="slidenum">
              <a:rPr lang="zh-CN" altLang="en-US" smtClean="0"/>
              <a:pPr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73698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直接连接符 38"/>
          <p:cNvCxnSpPr>
            <a:cxnSpLocks/>
          </p:cNvCxnSpPr>
          <p:nvPr/>
        </p:nvCxnSpPr>
        <p:spPr>
          <a:xfrm>
            <a:off x="3932475" y="571500"/>
            <a:ext cx="8475425" cy="0"/>
          </a:xfrm>
          <a:prstGeom prst="line">
            <a:avLst/>
          </a:prstGeom>
          <a:ln w="38100">
            <a:solidFill>
              <a:srgbClr val="547C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>
            <a:cxnSpLocks/>
          </p:cNvCxnSpPr>
          <p:nvPr/>
        </p:nvCxnSpPr>
        <p:spPr>
          <a:xfrm>
            <a:off x="-193573" y="571500"/>
            <a:ext cx="1052155" cy="0"/>
          </a:xfrm>
          <a:prstGeom prst="line">
            <a:avLst/>
          </a:prstGeom>
          <a:ln w="38100">
            <a:solidFill>
              <a:srgbClr val="547C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圆角矩形 34"/>
          <p:cNvSpPr/>
          <p:nvPr/>
        </p:nvSpPr>
        <p:spPr>
          <a:xfrm>
            <a:off x="858582" y="325576"/>
            <a:ext cx="3065386" cy="497908"/>
          </a:xfrm>
          <a:prstGeom prst="roundRect">
            <a:avLst>
              <a:gd name="adj" fmla="val 50000"/>
            </a:avLst>
          </a:prstGeom>
          <a:noFill/>
          <a:ln w="38100">
            <a:solidFill>
              <a:srgbClr val="547C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2B5E36B-CA3F-BCF9-C153-E91DCAABF771}"/>
              </a:ext>
            </a:extLst>
          </p:cNvPr>
          <p:cNvSpPr txBox="1"/>
          <p:nvPr/>
        </p:nvSpPr>
        <p:spPr>
          <a:xfrm>
            <a:off x="1145646" y="386836"/>
            <a:ext cx="2431407" cy="369328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/>
            <a:r>
              <a:rPr lang="zh-CN" altLang="en-US" sz="1800" b="1" dirty="0">
                <a:solidFill>
                  <a:srgbClr val="547C64"/>
                </a:solidFill>
              </a:rPr>
              <a:t>实验验证与数据处理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044FF5B-AD5B-F5AB-7232-A8AD181B3C15}"/>
              </a:ext>
            </a:extLst>
          </p:cNvPr>
          <p:cNvSpPr txBox="1"/>
          <p:nvPr/>
        </p:nvSpPr>
        <p:spPr>
          <a:xfrm>
            <a:off x="582553" y="1234441"/>
            <a:ext cx="588978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二、粒子速度测定</a:t>
            </a:r>
          </a:p>
        </p:txBody>
      </p:sp>
      <p:pic>
        <p:nvPicPr>
          <p:cNvPr id="13" name="图片 12" descr="图形用户界面, 应用程序&#10;&#10;描述已自动生成">
            <a:extLst>
              <a:ext uri="{FF2B5EF4-FFF2-40B4-BE49-F238E27FC236}">
                <a16:creationId xmlns:a16="http://schemas.microsoft.com/office/drawing/2014/main" id="{07200D09-CDC8-7A5C-1A14-A02EFFBCA97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032" y="1935387"/>
            <a:ext cx="2821141" cy="1832249"/>
          </a:xfrm>
          <a:prstGeom prst="rect">
            <a:avLst/>
          </a:prstGeom>
          <a:effectLst>
            <a:outerShdw blurRad="25400" dist="76200" dir="12720000" algn="ctr" rotWithShape="0">
              <a:srgbClr val="000000">
                <a:alpha val="44000"/>
              </a:srgbClr>
            </a:outerShdw>
          </a:effectLst>
        </p:spPr>
      </p:pic>
      <p:pic>
        <p:nvPicPr>
          <p:cNvPr id="12" name="图片 11" descr="图形用户界面&#10;&#10;描述已自动生成">
            <a:extLst>
              <a:ext uri="{FF2B5EF4-FFF2-40B4-BE49-F238E27FC236}">
                <a16:creationId xmlns:a16="http://schemas.microsoft.com/office/drawing/2014/main" id="{38E3FAC3-937D-7674-07AE-A4B59F34B1A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263" y="4240384"/>
            <a:ext cx="2821141" cy="1832249"/>
          </a:xfrm>
          <a:prstGeom prst="rect">
            <a:avLst/>
          </a:prstGeom>
          <a:effectLst>
            <a:outerShdw blurRad="25400" dist="76200" dir="12720000" algn="ctr" rotWithShape="0">
              <a:srgbClr val="000000">
                <a:alpha val="44000"/>
              </a:srgbClr>
            </a:outerShdw>
          </a:effectLst>
        </p:spPr>
      </p:pic>
      <p:pic>
        <p:nvPicPr>
          <p:cNvPr id="11" name="图片 10" descr="图形用户界面, 应用程序&#10;&#10;描述已自动生成">
            <a:extLst>
              <a:ext uri="{FF2B5EF4-FFF2-40B4-BE49-F238E27FC236}">
                <a16:creationId xmlns:a16="http://schemas.microsoft.com/office/drawing/2014/main" id="{C6D1636C-85F1-F40B-A7B5-5C34B41C17D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7620" y="1935386"/>
            <a:ext cx="2821141" cy="1832249"/>
          </a:xfrm>
          <a:prstGeom prst="rect">
            <a:avLst/>
          </a:prstGeom>
          <a:effectLst>
            <a:outerShdw blurRad="25400" dist="76200" dir="12720000" algn="ctr" rotWithShape="0">
              <a:srgbClr val="000000">
                <a:alpha val="44000"/>
              </a:srgbClr>
            </a:outerShdw>
          </a:effectLst>
        </p:spPr>
      </p:pic>
      <p:pic>
        <p:nvPicPr>
          <p:cNvPr id="10" name="图片 9" descr="图形用户界面, 应用程序&#10;&#10;描述已自动生成">
            <a:extLst>
              <a:ext uri="{FF2B5EF4-FFF2-40B4-BE49-F238E27FC236}">
                <a16:creationId xmlns:a16="http://schemas.microsoft.com/office/drawing/2014/main" id="{8ADF1EBF-C469-72FA-F08F-8346E14B33D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2267" y="4240384"/>
            <a:ext cx="2821141" cy="1832249"/>
          </a:xfrm>
          <a:prstGeom prst="rect">
            <a:avLst/>
          </a:prstGeom>
          <a:effectLst>
            <a:outerShdw blurRad="25400" dist="76200" dir="12720000" algn="ctr" rotWithShape="0">
              <a:srgbClr val="000000">
                <a:alpha val="44000"/>
              </a:srgbClr>
            </a:outerShdw>
          </a:effectLst>
        </p:spPr>
      </p:pic>
      <p:pic>
        <p:nvPicPr>
          <p:cNvPr id="9" name="图片 8" descr="图形用户界面, 图表&#10;&#10;描述已自动生成">
            <a:extLst>
              <a:ext uri="{FF2B5EF4-FFF2-40B4-BE49-F238E27FC236}">
                <a16:creationId xmlns:a16="http://schemas.microsoft.com/office/drawing/2014/main" id="{CB071A0D-40DC-DCCF-43E8-D6BFFA23638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0187" y="821323"/>
            <a:ext cx="2821141" cy="1832249"/>
          </a:xfrm>
          <a:prstGeom prst="rect">
            <a:avLst/>
          </a:prstGeom>
          <a:effectLst>
            <a:outerShdw blurRad="25400" dist="76200" dir="12720000" algn="ctr" rotWithShape="0">
              <a:srgbClr val="000000">
                <a:alpha val="44000"/>
              </a:srgbClr>
            </a:outerShdw>
          </a:effectLst>
        </p:spPr>
      </p:pic>
      <p:pic>
        <p:nvPicPr>
          <p:cNvPr id="8" name="图片 7" descr="图形用户界面, 图表&#10;&#10;描述已自动生成">
            <a:extLst>
              <a:ext uri="{FF2B5EF4-FFF2-40B4-BE49-F238E27FC236}">
                <a16:creationId xmlns:a16="http://schemas.microsoft.com/office/drawing/2014/main" id="{95735B09-0748-8297-99FC-CBB79EBEFF6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0186" y="2903394"/>
            <a:ext cx="2821141" cy="1832249"/>
          </a:xfrm>
          <a:prstGeom prst="rect">
            <a:avLst/>
          </a:prstGeom>
          <a:effectLst>
            <a:outerShdw blurRad="25400" dist="76200" dir="12720000" algn="ctr" rotWithShape="0">
              <a:srgbClr val="000000">
                <a:alpha val="44000"/>
              </a:srgbClr>
            </a:outerShdw>
          </a:effectLst>
        </p:spPr>
      </p:pic>
      <p:pic>
        <p:nvPicPr>
          <p:cNvPr id="7" name="图片 6" descr="图形用户界面, 应用程序&#10;&#10;描述已自动生成">
            <a:extLst>
              <a:ext uri="{FF2B5EF4-FFF2-40B4-BE49-F238E27FC236}">
                <a16:creationId xmlns:a16="http://schemas.microsoft.com/office/drawing/2014/main" id="{95199370-2BB8-4911-E5A4-678BF1051DE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0185" y="5025751"/>
            <a:ext cx="2821141" cy="1832249"/>
          </a:xfrm>
          <a:prstGeom prst="rect">
            <a:avLst/>
          </a:prstGeom>
          <a:effectLst>
            <a:outerShdw blurRad="25400" dist="76200" dir="12720000" algn="ctr" rotWithShape="0">
              <a:srgbClr val="000000">
                <a:alpha val="44000"/>
              </a:srgbClr>
            </a:outerShdw>
          </a:effectLst>
        </p:spPr>
      </p:pic>
      <p:sp>
        <p:nvSpPr>
          <p:cNvPr id="14" name="灯片编号占位符 13">
            <a:extLst>
              <a:ext uri="{FF2B5EF4-FFF2-40B4-BE49-F238E27FC236}">
                <a16:creationId xmlns:a16="http://schemas.microsoft.com/office/drawing/2014/main" id="{3AADADE2-946E-DAF7-7FD5-B33DD786F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31619" y="6593812"/>
            <a:ext cx="1410073" cy="127664"/>
          </a:xfrm>
        </p:spPr>
        <p:txBody>
          <a:bodyPr/>
          <a:lstStyle/>
          <a:p>
            <a:fld id="{D0F8369B-F710-4CE9-A0B8-9F511945CEE2}" type="slidenum">
              <a:rPr lang="zh-CN" altLang="en-US" smtClean="0"/>
              <a:pPr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2327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直接连接符 38"/>
          <p:cNvCxnSpPr>
            <a:cxnSpLocks/>
          </p:cNvCxnSpPr>
          <p:nvPr/>
        </p:nvCxnSpPr>
        <p:spPr>
          <a:xfrm>
            <a:off x="3932475" y="571500"/>
            <a:ext cx="8475425" cy="0"/>
          </a:xfrm>
          <a:prstGeom prst="line">
            <a:avLst/>
          </a:prstGeom>
          <a:ln w="38100">
            <a:solidFill>
              <a:srgbClr val="547C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>
            <a:cxnSpLocks/>
          </p:cNvCxnSpPr>
          <p:nvPr/>
        </p:nvCxnSpPr>
        <p:spPr>
          <a:xfrm>
            <a:off x="-193573" y="571500"/>
            <a:ext cx="1052155" cy="0"/>
          </a:xfrm>
          <a:prstGeom prst="line">
            <a:avLst/>
          </a:prstGeom>
          <a:ln w="38100">
            <a:solidFill>
              <a:srgbClr val="547C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圆角矩形 34"/>
          <p:cNvSpPr/>
          <p:nvPr/>
        </p:nvSpPr>
        <p:spPr>
          <a:xfrm>
            <a:off x="858582" y="325576"/>
            <a:ext cx="3065386" cy="497908"/>
          </a:xfrm>
          <a:prstGeom prst="roundRect">
            <a:avLst>
              <a:gd name="adj" fmla="val 50000"/>
            </a:avLst>
          </a:prstGeom>
          <a:noFill/>
          <a:ln w="38100">
            <a:solidFill>
              <a:srgbClr val="547C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2B5E36B-CA3F-BCF9-C153-E91DCAABF771}"/>
              </a:ext>
            </a:extLst>
          </p:cNvPr>
          <p:cNvSpPr txBox="1"/>
          <p:nvPr/>
        </p:nvSpPr>
        <p:spPr>
          <a:xfrm>
            <a:off x="1145646" y="386836"/>
            <a:ext cx="2431407" cy="369328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/>
            <a:r>
              <a:rPr lang="zh-CN" altLang="en-US" sz="1800" b="1" dirty="0">
                <a:solidFill>
                  <a:srgbClr val="547C64"/>
                </a:solidFill>
              </a:rPr>
              <a:t>实验验证与数据处理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044FF5B-AD5B-F5AB-7232-A8AD181B3C15}"/>
              </a:ext>
            </a:extLst>
          </p:cNvPr>
          <p:cNvSpPr txBox="1"/>
          <p:nvPr/>
        </p:nvSpPr>
        <p:spPr>
          <a:xfrm>
            <a:off x="582553" y="1234441"/>
            <a:ext cx="588978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三、数据分析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29DEE7C-BBE6-F0C2-A993-18F4B84E860D}"/>
              </a:ext>
            </a:extLst>
          </p:cNvPr>
          <p:cNvSpPr txBox="1"/>
          <p:nvPr/>
        </p:nvSpPr>
        <p:spPr>
          <a:xfrm>
            <a:off x="638349" y="2142402"/>
            <a:ext cx="658825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华文仿宋" panose="02010600040101010101" pitchFamily="2" charset="-122"/>
                <a:ea typeface="华文仿宋" panose="02010600040101010101" pitchFamily="2" charset="-122"/>
              </a:rPr>
              <a:t>利用</a:t>
            </a:r>
            <a:r>
              <a:rPr lang="en-US" altLang="zh-CN" sz="2400" dirty="0">
                <a:latin typeface="华文仿宋" panose="02010600040101010101" pitchFamily="2" charset="-122"/>
                <a:ea typeface="华文仿宋" panose="02010600040101010101" pitchFamily="2" charset="-122"/>
              </a:rPr>
              <a:t>C++</a:t>
            </a:r>
            <a:r>
              <a:rPr lang="zh-CN" altLang="en-US" sz="2400" dirty="0">
                <a:latin typeface="华文仿宋" panose="02010600040101010101" pitchFamily="2" charset="-122"/>
                <a:ea typeface="华文仿宋" panose="02010600040101010101" pitchFamily="2" charset="-122"/>
              </a:rPr>
              <a:t>编写程序，利用已知数据和理论公式求得未知量，再在其余实验中验证正确性</a:t>
            </a: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139CEE6D-5EF8-178B-9512-A50845E468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805253"/>
              </p:ext>
            </p:extLst>
          </p:nvPr>
        </p:nvGraphicFramePr>
        <p:xfrm>
          <a:off x="396240" y="1203962"/>
          <a:ext cx="11213207" cy="4944707"/>
        </p:xfrm>
        <a:graphic>
          <a:graphicData uri="http://schemas.openxmlformats.org/drawingml/2006/table">
            <a:tbl>
              <a:tblPr>
                <a:tableStyleId>{93296810-A885-4BE3-A3E7-6D5BEEA58F35}</a:tableStyleId>
              </a:tblPr>
              <a:tblGrid>
                <a:gridCol w="1167583">
                  <a:extLst>
                    <a:ext uri="{9D8B030D-6E8A-4147-A177-3AD203B41FA5}">
                      <a16:colId xmlns:a16="http://schemas.microsoft.com/office/drawing/2014/main" val="920802939"/>
                    </a:ext>
                  </a:extLst>
                </a:gridCol>
                <a:gridCol w="1277734">
                  <a:extLst>
                    <a:ext uri="{9D8B030D-6E8A-4147-A177-3AD203B41FA5}">
                      <a16:colId xmlns:a16="http://schemas.microsoft.com/office/drawing/2014/main" val="3732491213"/>
                    </a:ext>
                  </a:extLst>
                </a:gridCol>
                <a:gridCol w="2687645">
                  <a:extLst>
                    <a:ext uri="{9D8B030D-6E8A-4147-A177-3AD203B41FA5}">
                      <a16:colId xmlns:a16="http://schemas.microsoft.com/office/drawing/2014/main" val="3795446844"/>
                    </a:ext>
                  </a:extLst>
                </a:gridCol>
                <a:gridCol w="1564121">
                  <a:extLst>
                    <a:ext uri="{9D8B030D-6E8A-4147-A177-3AD203B41FA5}">
                      <a16:colId xmlns:a16="http://schemas.microsoft.com/office/drawing/2014/main" val="1854952097"/>
                    </a:ext>
                  </a:extLst>
                </a:gridCol>
                <a:gridCol w="1586151">
                  <a:extLst>
                    <a:ext uri="{9D8B030D-6E8A-4147-A177-3AD203B41FA5}">
                      <a16:colId xmlns:a16="http://schemas.microsoft.com/office/drawing/2014/main" val="2902356675"/>
                    </a:ext>
                  </a:extLst>
                </a:gridCol>
                <a:gridCol w="1255703">
                  <a:extLst>
                    <a:ext uri="{9D8B030D-6E8A-4147-A177-3AD203B41FA5}">
                      <a16:colId xmlns:a16="http://schemas.microsoft.com/office/drawing/2014/main" val="673845796"/>
                    </a:ext>
                  </a:extLst>
                </a:gridCol>
                <a:gridCol w="1674270">
                  <a:extLst>
                    <a:ext uri="{9D8B030D-6E8A-4147-A177-3AD203B41FA5}">
                      <a16:colId xmlns:a16="http://schemas.microsoft.com/office/drawing/2014/main" val="1825433247"/>
                    </a:ext>
                  </a:extLst>
                </a:gridCol>
              </a:tblGrid>
              <a:tr h="591215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800" u="none" strike="noStrike"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实验性质</a:t>
                      </a:r>
                      <a:endParaRPr lang="zh-CN" altLang="en-US" sz="1800" b="0" i="0" u="none" strike="noStrike">
                        <a:solidFill>
                          <a:srgbClr val="000000"/>
                        </a:solidFill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800" u="none" strike="noStrike"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上方流体</a:t>
                      </a:r>
                      <a:endParaRPr lang="zh-CN" altLang="en-US" sz="1800" b="0" i="0" u="none" strike="noStrike">
                        <a:solidFill>
                          <a:srgbClr val="000000"/>
                        </a:solidFill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800" u="none" strike="noStrike" dirty="0"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下方流体</a:t>
                      </a:r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800" u="none" strike="noStrike"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上升高度</a:t>
                      </a:r>
                      <a:endParaRPr lang="zh-CN" altLang="en-US" sz="1800" b="0" i="0" u="none" strike="noStrike">
                        <a:solidFill>
                          <a:srgbClr val="000000"/>
                        </a:solidFill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800" u="none" strike="noStrike"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粒子速率</a:t>
                      </a:r>
                      <a:endParaRPr lang="zh-CN" altLang="en-US" sz="1800" b="0" i="0" u="none" strike="noStrike">
                        <a:solidFill>
                          <a:srgbClr val="000000"/>
                        </a:solidFill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l-GR" sz="1800" u="none" strike="noStrike"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δ</a:t>
                      </a:r>
                      <a:endParaRPr lang="el-GR" sz="1800" b="0" i="0" u="none" strike="noStrike">
                        <a:solidFill>
                          <a:srgbClr val="000000"/>
                        </a:solidFill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800" u="none" strike="noStrike"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线性回归</a:t>
                      </a:r>
                      <a:r>
                        <a:rPr lang="en-US" altLang="zh-CN" sz="1800" u="none" strike="noStrike"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R</a:t>
                      </a:r>
                      <a:r>
                        <a:rPr lang="zh-CN" altLang="en-US" sz="1800" u="none" strike="noStrike"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平方（若有）</a:t>
                      </a:r>
                      <a:endParaRPr lang="zh-CN" altLang="en-US" sz="1800" b="0" i="0" u="none" strike="noStrike">
                        <a:solidFill>
                          <a:srgbClr val="000000"/>
                        </a:solidFill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289914047"/>
                  </a:ext>
                </a:extLst>
              </a:tr>
              <a:tr h="395772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800" u="none" strike="noStrike"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实验</a:t>
                      </a:r>
                      <a:endParaRPr lang="zh-CN" altLang="en-US" sz="1800" b="0" i="0" u="none" strike="noStrike">
                        <a:solidFill>
                          <a:srgbClr val="000000"/>
                        </a:solidFill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800" u="none" strike="noStrike"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水</a:t>
                      </a:r>
                      <a:endParaRPr lang="zh-CN" altLang="en-US" sz="1800" b="0" i="0" u="none" strike="noStrike">
                        <a:solidFill>
                          <a:srgbClr val="000000"/>
                        </a:solidFill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800" u="none" strike="noStrike"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茶水</a:t>
                      </a:r>
                      <a:endParaRPr lang="zh-CN" altLang="en-US" sz="1800" b="0" i="0" u="none" strike="noStrike">
                        <a:solidFill>
                          <a:srgbClr val="000000"/>
                        </a:solidFill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0.002 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0.095000 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0.0005998 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0.9985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421832589"/>
                  </a:ext>
                </a:extLst>
              </a:tr>
              <a:tr h="395772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800" u="none" strike="noStrike"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实验</a:t>
                      </a:r>
                      <a:endParaRPr lang="zh-CN" altLang="en-US" sz="1800" b="0" i="0" u="none" strike="noStrike">
                        <a:solidFill>
                          <a:srgbClr val="000000"/>
                        </a:solidFill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800" u="none" strike="noStrike"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水</a:t>
                      </a:r>
                      <a:endParaRPr lang="zh-CN" altLang="en-US" sz="1800" b="0" i="0" u="none" strike="noStrike">
                        <a:solidFill>
                          <a:srgbClr val="000000"/>
                        </a:solidFill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800" u="none" strike="noStrike"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十二烷基苯磺酸钠溶液</a:t>
                      </a:r>
                      <a:endParaRPr lang="zh-CN" altLang="en-US" sz="1800" b="0" i="0" u="none" strike="noStrike">
                        <a:solidFill>
                          <a:srgbClr val="000000"/>
                        </a:solidFill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0.003 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0.064000 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0.0006038 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0.9696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405860441"/>
                  </a:ext>
                </a:extLst>
              </a:tr>
              <a:tr h="395772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800" u="none" strike="noStrike"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实验</a:t>
                      </a:r>
                      <a:endParaRPr lang="zh-CN" altLang="en-US" sz="1800" b="0" i="0" u="none" strike="noStrike">
                        <a:solidFill>
                          <a:srgbClr val="000000"/>
                        </a:solidFill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800" u="none" strike="noStrike"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水</a:t>
                      </a:r>
                      <a:endParaRPr lang="zh-CN" altLang="en-US" sz="1800" b="0" i="0" u="none" strike="noStrike">
                        <a:solidFill>
                          <a:srgbClr val="000000"/>
                        </a:solidFill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800" u="none" strike="noStrike"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十二烷基苯磺酸钠溶液</a:t>
                      </a:r>
                      <a:endParaRPr lang="zh-CN" altLang="en-US" sz="1800" b="0" i="0" u="none" strike="noStrike">
                        <a:solidFill>
                          <a:srgbClr val="000000"/>
                        </a:solidFill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0.003 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0.068000 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0.0005987 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0.9871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422509772"/>
                  </a:ext>
                </a:extLst>
              </a:tr>
              <a:tr h="395772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800" u="none" strike="noStrike"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实验</a:t>
                      </a:r>
                      <a:endParaRPr lang="zh-CN" altLang="en-US" sz="1800" b="0" i="0" u="none" strike="noStrike">
                        <a:solidFill>
                          <a:srgbClr val="000000"/>
                        </a:solidFill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800" u="none" strike="noStrike"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水</a:t>
                      </a:r>
                      <a:endParaRPr lang="zh-CN" altLang="en-US" sz="1800" b="0" i="0" u="none" strike="noStrike">
                        <a:solidFill>
                          <a:srgbClr val="000000"/>
                        </a:solidFill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800" u="none" strike="noStrike"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十二烷基苯磺酸钠溶液</a:t>
                      </a:r>
                      <a:endParaRPr lang="zh-CN" altLang="en-US" sz="1800" b="0" i="0" u="none" strike="noStrike">
                        <a:solidFill>
                          <a:srgbClr val="000000"/>
                        </a:solidFill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0.003 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0.068900 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 dirty="0"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0.0005974 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0.9901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151244455"/>
                  </a:ext>
                </a:extLst>
              </a:tr>
              <a:tr h="395772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800" u="none" strike="noStrike"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平均值</a:t>
                      </a:r>
                      <a:endParaRPr lang="zh-CN" altLang="en-US" sz="1800" b="0" i="0" u="none" strike="noStrike">
                        <a:solidFill>
                          <a:srgbClr val="000000"/>
                        </a:solidFill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800" u="none" strike="noStrike"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水</a:t>
                      </a:r>
                      <a:endParaRPr lang="zh-CN" altLang="en-US" sz="1800" b="0" i="0" u="none" strike="noStrike">
                        <a:solidFill>
                          <a:srgbClr val="000000"/>
                        </a:solidFill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800" u="none" strike="noStrike"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十二烷基苯磺酸钠溶液</a:t>
                      </a:r>
                      <a:endParaRPr lang="zh-CN" altLang="en-US" sz="1800" b="0" i="0" u="none" strike="noStrike">
                        <a:solidFill>
                          <a:srgbClr val="000000"/>
                        </a:solidFill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 dirty="0"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0.003 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 dirty="0"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0.066967 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0.0006000 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800" u="none" strike="noStrike"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　</a:t>
                      </a:r>
                      <a:endParaRPr lang="zh-CN" altLang="en-US" sz="1800" b="0" i="0" u="none" strike="noStrike">
                        <a:solidFill>
                          <a:srgbClr val="000000"/>
                        </a:solidFill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438911254"/>
                  </a:ext>
                </a:extLst>
              </a:tr>
              <a:tr h="395772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800" u="none" strike="noStrike"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理论计算</a:t>
                      </a:r>
                      <a:endParaRPr lang="zh-CN" altLang="en-US" sz="1800" b="0" i="0" u="none" strike="noStrike">
                        <a:solidFill>
                          <a:srgbClr val="000000"/>
                        </a:solidFill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800" u="none" strike="noStrike"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水</a:t>
                      </a:r>
                      <a:endParaRPr lang="zh-CN" altLang="en-US" sz="1800" b="0" i="0" u="none" strike="noStrike">
                        <a:solidFill>
                          <a:srgbClr val="000000"/>
                        </a:solidFill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800" u="none" strike="noStrike"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十二烷基苯磺酸钠溶液</a:t>
                      </a:r>
                      <a:endParaRPr lang="zh-CN" altLang="en-US" sz="1800" b="0" i="0" u="none" strike="noStrike">
                        <a:solidFill>
                          <a:srgbClr val="000000"/>
                        </a:solidFill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0.003 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1" u="none" strike="noStrike" dirty="0">
                          <a:solidFill>
                            <a:srgbClr val="00B0F0"/>
                          </a:solidFill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0.067000</a:t>
                      </a:r>
                      <a:r>
                        <a:rPr lang="en-US" altLang="zh-CN" sz="1800" u="none" strike="noStrike" dirty="0"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 </a:t>
                      </a:r>
                      <a:endParaRPr lang="en-US" altLang="zh-CN" sz="1800" b="0" i="0" u="none" strike="noStrike" dirty="0">
                        <a:solidFill>
                          <a:srgbClr val="00B050"/>
                        </a:solidFill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1" u="none" strike="noStrike" kern="1200" dirty="0">
                          <a:solidFill>
                            <a:srgbClr val="FF0000"/>
                          </a:solidFill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  <a:cs typeface="+mn-cs"/>
                        </a:rPr>
                        <a:t>0.0005998</a:t>
                      </a:r>
                      <a:r>
                        <a:rPr lang="en-US" altLang="zh-CN" sz="1800" u="none" strike="noStrike" dirty="0"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 </a:t>
                      </a:r>
                      <a:endParaRPr lang="en-US" altLang="zh-CN" sz="1800" b="0" i="0" u="none" strike="noStrike" dirty="0">
                        <a:solidFill>
                          <a:srgbClr val="FF0000"/>
                        </a:solidFill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800" u="none" strike="noStrike" dirty="0"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　</a:t>
                      </a:r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283792320"/>
                  </a:ext>
                </a:extLst>
              </a:tr>
              <a:tr h="395772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800" u="none" strike="noStrike"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实验</a:t>
                      </a:r>
                      <a:endParaRPr lang="zh-CN" altLang="en-US" sz="1800" b="0" i="0" u="none" strike="noStrike">
                        <a:solidFill>
                          <a:srgbClr val="000000"/>
                        </a:solidFill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800" u="none" strike="noStrike"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水</a:t>
                      </a:r>
                      <a:endParaRPr lang="zh-CN" altLang="en-US" sz="1800" b="0" i="0" u="none" strike="noStrike">
                        <a:solidFill>
                          <a:srgbClr val="000000"/>
                        </a:solidFill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800" u="none" strike="noStrike"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肥皂水</a:t>
                      </a:r>
                      <a:endParaRPr lang="zh-CN" altLang="en-US" sz="1800" b="0" i="0" u="none" strike="noStrike">
                        <a:solidFill>
                          <a:srgbClr val="000000"/>
                        </a:solidFill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0.003 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0.116700 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0.0006352 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0.8873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141275508"/>
                  </a:ext>
                </a:extLst>
              </a:tr>
              <a:tr h="395772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800" u="none" strike="noStrike"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实验</a:t>
                      </a:r>
                      <a:endParaRPr lang="zh-CN" altLang="en-US" sz="1800" b="0" i="0" u="none" strike="noStrike">
                        <a:solidFill>
                          <a:srgbClr val="000000"/>
                        </a:solidFill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800" u="none" strike="noStrike"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水</a:t>
                      </a:r>
                      <a:endParaRPr lang="zh-CN" altLang="en-US" sz="1800" b="0" i="0" u="none" strike="noStrike">
                        <a:solidFill>
                          <a:srgbClr val="000000"/>
                        </a:solidFill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800" u="none" strike="noStrike"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肥皂水</a:t>
                      </a:r>
                      <a:endParaRPr lang="zh-CN" altLang="en-US" sz="1800" b="0" i="0" u="none" strike="noStrike">
                        <a:solidFill>
                          <a:srgbClr val="000000"/>
                        </a:solidFill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0.003 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0.148100 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0.0005697 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0.09966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038190698"/>
                  </a:ext>
                </a:extLst>
              </a:tr>
              <a:tr h="395772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800" u="none" strike="noStrike"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实验</a:t>
                      </a:r>
                      <a:endParaRPr lang="zh-CN" altLang="en-US" sz="1800" b="0" i="0" u="none" strike="noStrike">
                        <a:solidFill>
                          <a:srgbClr val="000000"/>
                        </a:solidFill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800" u="none" strike="noStrike"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水</a:t>
                      </a:r>
                      <a:endParaRPr lang="zh-CN" altLang="en-US" sz="1800" b="0" i="0" u="none" strike="noStrike">
                        <a:solidFill>
                          <a:srgbClr val="000000"/>
                        </a:solidFill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800" u="none" strike="noStrike"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肥皂水</a:t>
                      </a:r>
                      <a:endParaRPr lang="zh-CN" altLang="en-US" sz="1800" b="0" i="0" u="none" strike="noStrike">
                        <a:solidFill>
                          <a:srgbClr val="000000"/>
                        </a:solidFill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0.003 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0.147800 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0.0005703 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0.9919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773713740"/>
                  </a:ext>
                </a:extLst>
              </a:tr>
              <a:tr h="395772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800" u="none" strike="noStrike"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平均值</a:t>
                      </a:r>
                      <a:endParaRPr lang="zh-CN" altLang="en-US" sz="1800" b="0" i="0" u="none" strike="noStrike">
                        <a:solidFill>
                          <a:srgbClr val="000000"/>
                        </a:solidFill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800" u="none" strike="noStrike"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水</a:t>
                      </a:r>
                      <a:endParaRPr lang="zh-CN" altLang="en-US" sz="1800" b="0" i="0" u="none" strike="noStrike">
                        <a:solidFill>
                          <a:srgbClr val="000000"/>
                        </a:solidFill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800" u="none" strike="noStrike"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肥皂水</a:t>
                      </a:r>
                      <a:endParaRPr lang="zh-CN" altLang="en-US" sz="1800" b="0" i="0" u="none" strike="noStrike">
                        <a:solidFill>
                          <a:srgbClr val="000000"/>
                        </a:solidFill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0.003 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 dirty="0"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0.137533 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0.0005918 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800" u="none" strike="noStrike"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　</a:t>
                      </a:r>
                      <a:endParaRPr lang="zh-CN" altLang="en-US" sz="1800" b="0" i="0" u="none" strike="noStrike">
                        <a:solidFill>
                          <a:srgbClr val="000000"/>
                        </a:solidFill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864086055"/>
                  </a:ext>
                </a:extLst>
              </a:tr>
              <a:tr h="395772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800" u="none" strike="noStrike"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理论计算</a:t>
                      </a:r>
                      <a:endParaRPr lang="zh-CN" altLang="en-US" sz="1800" b="0" i="0" u="none" strike="noStrike">
                        <a:solidFill>
                          <a:srgbClr val="000000"/>
                        </a:solidFill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800" u="none" strike="noStrike"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水</a:t>
                      </a:r>
                      <a:endParaRPr lang="zh-CN" altLang="en-US" sz="1800" b="0" i="0" u="none" strike="noStrike">
                        <a:solidFill>
                          <a:srgbClr val="000000"/>
                        </a:solidFill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800" u="none" strike="noStrike"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肥皂水</a:t>
                      </a:r>
                      <a:endParaRPr lang="zh-CN" altLang="en-US" sz="1800" b="0" i="0" u="none" strike="noStrike">
                        <a:solidFill>
                          <a:srgbClr val="000000"/>
                        </a:solidFill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0.003 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1" u="none" strike="noStrike" kern="1200" dirty="0">
                          <a:solidFill>
                            <a:srgbClr val="00B0F0"/>
                          </a:solidFill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  <a:cs typeface="+mn-cs"/>
                        </a:rPr>
                        <a:t>0.133749</a:t>
                      </a:r>
                      <a:r>
                        <a:rPr lang="en-US" altLang="zh-CN" sz="1800" u="none" strike="noStrike" dirty="0"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 </a:t>
                      </a:r>
                      <a:endParaRPr lang="en-US" altLang="zh-CN" sz="1800" b="0" i="0" u="none" strike="noStrike" dirty="0">
                        <a:solidFill>
                          <a:srgbClr val="00B050"/>
                        </a:solidFill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1" u="none" strike="noStrike" dirty="0">
                          <a:solidFill>
                            <a:srgbClr val="FF0000"/>
                          </a:solidFill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0.0005998</a:t>
                      </a:r>
                      <a:r>
                        <a:rPr lang="en-US" altLang="zh-CN" sz="1800" u="none" strike="noStrike" dirty="0"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 </a:t>
                      </a:r>
                      <a:endParaRPr lang="en-US" altLang="zh-CN" sz="1800" b="0" i="0" u="none" strike="noStrike" dirty="0">
                        <a:solidFill>
                          <a:srgbClr val="FF0000"/>
                        </a:solidFill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800" u="none" strike="noStrike" dirty="0"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　</a:t>
                      </a:r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410333401"/>
                  </a:ext>
                </a:extLst>
              </a:tr>
            </a:tbl>
          </a:graphicData>
        </a:graphic>
      </p:graphicFrame>
      <p:sp>
        <p:nvSpPr>
          <p:cNvPr id="7" name="矩形 6">
            <a:extLst>
              <a:ext uri="{FF2B5EF4-FFF2-40B4-BE49-F238E27FC236}">
                <a16:creationId xmlns:a16="http://schemas.microsoft.com/office/drawing/2014/main" id="{5C53B78A-37B3-B614-9AF7-E0851A6AFCAF}"/>
              </a:ext>
            </a:extLst>
          </p:cNvPr>
          <p:cNvSpPr/>
          <p:nvPr/>
        </p:nvSpPr>
        <p:spPr>
          <a:xfrm>
            <a:off x="7357872" y="3429000"/>
            <a:ext cx="1097280" cy="77724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24879C18-B060-1612-D22C-687B43E1A787}"/>
              </a:ext>
            </a:extLst>
          </p:cNvPr>
          <p:cNvSpPr/>
          <p:nvPr/>
        </p:nvSpPr>
        <p:spPr>
          <a:xfrm>
            <a:off x="7357872" y="5371429"/>
            <a:ext cx="1097280" cy="77724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灯片编号占位符 10">
            <a:extLst>
              <a:ext uri="{FF2B5EF4-FFF2-40B4-BE49-F238E27FC236}">
                <a16:creationId xmlns:a16="http://schemas.microsoft.com/office/drawing/2014/main" id="{28D46337-3202-1187-B386-69E8BA14FE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8369B-F710-4CE9-A0B8-9F511945CEE2}" type="slidenum">
              <a:rPr lang="zh-CN" altLang="en-US" smtClean="0"/>
              <a:pPr/>
              <a:t>25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62BC94B-A2F7-F80A-5D33-3E96328E4C6C}"/>
              </a:ext>
            </a:extLst>
          </p:cNvPr>
          <p:cNvSpPr txBox="1"/>
          <p:nvPr/>
        </p:nvSpPr>
        <p:spPr>
          <a:xfrm>
            <a:off x="7226601" y="6257910"/>
            <a:ext cx="46461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rgbClr val="FF0000"/>
                </a:solidFill>
              </a:rPr>
              <a:t>红色数据：由此前计算出的常量</a:t>
            </a:r>
            <a:endParaRPr lang="en-US" altLang="zh-CN" sz="1400" dirty="0">
              <a:solidFill>
                <a:srgbClr val="FF0000"/>
              </a:solidFill>
            </a:endParaRPr>
          </a:p>
          <a:p>
            <a:r>
              <a:rPr lang="zh-CN" altLang="en-US" sz="1400" dirty="0">
                <a:solidFill>
                  <a:srgbClr val="00B0F0"/>
                </a:solidFill>
              </a:rPr>
              <a:t>蓝色数据：利用理论公式和红色数据计算出的预测值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9060940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直接连接符 38"/>
          <p:cNvCxnSpPr>
            <a:cxnSpLocks/>
          </p:cNvCxnSpPr>
          <p:nvPr/>
        </p:nvCxnSpPr>
        <p:spPr>
          <a:xfrm>
            <a:off x="3932475" y="571500"/>
            <a:ext cx="8475425" cy="0"/>
          </a:xfrm>
          <a:prstGeom prst="line">
            <a:avLst/>
          </a:prstGeom>
          <a:ln w="38100">
            <a:solidFill>
              <a:srgbClr val="547C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>
            <a:cxnSpLocks/>
          </p:cNvCxnSpPr>
          <p:nvPr/>
        </p:nvCxnSpPr>
        <p:spPr>
          <a:xfrm>
            <a:off x="-193573" y="571500"/>
            <a:ext cx="1052155" cy="0"/>
          </a:xfrm>
          <a:prstGeom prst="line">
            <a:avLst/>
          </a:prstGeom>
          <a:ln w="38100">
            <a:solidFill>
              <a:srgbClr val="547C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圆角矩形 34"/>
          <p:cNvSpPr/>
          <p:nvPr/>
        </p:nvSpPr>
        <p:spPr>
          <a:xfrm>
            <a:off x="858582" y="325576"/>
            <a:ext cx="3065386" cy="497908"/>
          </a:xfrm>
          <a:prstGeom prst="roundRect">
            <a:avLst>
              <a:gd name="adj" fmla="val 50000"/>
            </a:avLst>
          </a:prstGeom>
          <a:noFill/>
          <a:ln w="38100">
            <a:solidFill>
              <a:srgbClr val="547C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2B5E36B-CA3F-BCF9-C153-E91DCAABF771}"/>
              </a:ext>
            </a:extLst>
          </p:cNvPr>
          <p:cNvSpPr txBox="1"/>
          <p:nvPr/>
        </p:nvSpPr>
        <p:spPr>
          <a:xfrm>
            <a:off x="1145646" y="386836"/>
            <a:ext cx="2431407" cy="369328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/>
            <a:r>
              <a:rPr lang="zh-CN" altLang="en-US" sz="1800" b="1" dirty="0">
                <a:solidFill>
                  <a:srgbClr val="547C64"/>
                </a:solidFill>
              </a:rPr>
              <a:t>延展</a:t>
            </a: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A09C7FE8-6A40-AEFE-7E10-63A8DFFFF410}"/>
              </a:ext>
            </a:extLst>
          </p:cNvPr>
          <p:cNvGrpSpPr/>
          <p:nvPr/>
        </p:nvGrpSpPr>
        <p:grpSpPr>
          <a:xfrm>
            <a:off x="0" y="4179312"/>
            <a:ext cx="4611268" cy="1837730"/>
            <a:chOff x="0" y="4179312"/>
            <a:chExt cx="4611268" cy="1837730"/>
          </a:xfrm>
        </p:grpSpPr>
        <p:pic>
          <p:nvPicPr>
            <p:cNvPr id="8" name="图片 7" descr="图标&#10;&#10;低可信度描述已自动生成">
              <a:extLst>
                <a:ext uri="{FF2B5EF4-FFF2-40B4-BE49-F238E27FC236}">
                  <a16:creationId xmlns:a16="http://schemas.microsoft.com/office/drawing/2014/main" id="{8C4F08F2-D217-4838-BD32-2B785DFAC1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089" t="34847" r="36089" b="38487"/>
            <a:stretch/>
          </p:blipFill>
          <p:spPr>
            <a:xfrm>
              <a:off x="0" y="4179312"/>
              <a:ext cx="4611268" cy="1828801"/>
            </a:xfrm>
            <a:prstGeom prst="rect">
              <a:avLst/>
            </a:prstGeom>
          </p:spPr>
        </p:pic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4BD52CBC-276B-EC3C-8C00-E895FDE8A4E9}"/>
                </a:ext>
              </a:extLst>
            </p:cNvPr>
            <p:cNvSpPr txBox="1"/>
            <p:nvPr/>
          </p:nvSpPr>
          <p:spPr>
            <a:xfrm>
              <a:off x="2899716" y="4317776"/>
              <a:ext cx="149352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/>
                <a:t>Liquid with lower surface tension</a:t>
              </a:r>
              <a:endParaRPr lang="zh-CN" altLang="en-US" b="1" dirty="0"/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5F43C28F-3B2A-A909-4C65-C149952B9794}"/>
                </a:ext>
              </a:extLst>
            </p:cNvPr>
            <p:cNvSpPr txBox="1"/>
            <p:nvPr/>
          </p:nvSpPr>
          <p:spPr>
            <a:xfrm>
              <a:off x="644570" y="5093712"/>
              <a:ext cx="149352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/>
                <a:t>Liquid with lower surface tension</a:t>
              </a:r>
              <a:endParaRPr lang="zh-CN" altLang="en-US" b="1" dirty="0"/>
            </a:p>
          </p:txBody>
        </p:sp>
      </p:grpSp>
      <p:sp>
        <p:nvSpPr>
          <p:cNvPr id="13" name="文本框 12">
            <a:extLst>
              <a:ext uri="{FF2B5EF4-FFF2-40B4-BE49-F238E27FC236}">
                <a16:creationId xmlns:a16="http://schemas.microsoft.com/office/drawing/2014/main" id="{B14D2660-6940-7B78-CB6A-3A11B90217EC}"/>
              </a:ext>
            </a:extLst>
          </p:cNvPr>
          <p:cNvSpPr txBox="1"/>
          <p:nvPr/>
        </p:nvSpPr>
        <p:spPr>
          <a:xfrm>
            <a:off x="902313" y="1193513"/>
            <a:ext cx="5889788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关于最大高度：</a:t>
            </a:r>
            <a:endParaRPr lang="en-US" altLang="zh-CN" sz="3200" b="1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endParaRPr lang="en-US" altLang="zh-CN" sz="900" b="1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r>
              <a:rPr lang="zh-CN" altLang="en-US" sz="2000" dirty="0">
                <a:latin typeface="华文仿宋" panose="02010600040101010101" pitchFamily="2" charset="-122"/>
                <a:ea typeface="华文仿宋" panose="02010600040101010101" pitchFamily="2" charset="-122"/>
              </a:rPr>
              <a:t>我们通过能量守恒的理论简单地对于</a:t>
            </a:r>
            <a:r>
              <a:rPr lang="en-US" altLang="zh-CN" sz="2000" dirty="0">
                <a:latin typeface="华文仿宋" panose="02010600040101010101" pitchFamily="2" charset="-122"/>
                <a:ea typeface="华文仿宋" panose="02010600040101010101" pitchFamily="2" charset="-122"/>
              </a:rPr>
              <a:t>Marangoni</a:t>
            </a:r>
            <a:r>
              <a:rPr lang="zh-CN" altLang="en-US" sz="2000" dirty="0">
                <a:latin typeface="华文仿宋" panose="02010600040101010101" pitchFamily="2" charset="-122"/>
                <a:ea typeface="华文仿宋" panose="02010600040101010101" pitchFamily="2" charset="-122"/>
              </a:rPr>
              <a:t>流最大高度进行了粗略的研究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9224F30B-2BBE-9EB8-4458-718DFB2A2D61}"/>
                  </a:ext>
                </a:extLst>
              </p:cNvPr>
              <p:cNvSpPr txBox="1"/>
              <p:nvPr/>
            </p:nvSpPr>
            <p:spPr>
              <a:xfrm>
                <a:off x="1929776" y="2654699"/>
                <a:ext cx="3604705" cy="5186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latin typeface="Cambria Math" panose="02040503050406030204" pitchFamily="18" charset="0"/>
                        </a:rPr>
                        <m:t>∆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𝑇𝑙𝑣𝑑𝑡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zh-CN" altLang="en-US" b="0" i="1" smtClean="0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𝑙𝑣𝑑𝑡</m:t>
                      </m:r>
                      <m:r>
                        <a:rPr lang="zh-CN" altLang="en-US" b="0" i="1" smtClean="0">
                          <a:latin typeface="Cambria Math" panose="02040503050406030204" pitchFamily="18" charset="0"/>
                        </a:rPr>
                        <m:t>𝜌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zh-CN" altLang="en-US" b="0" i="1" smtClean="0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𝑙𝑣𝑑𝑡</m:t>
                      </m:r>
                      <m:r>
                        <a:rPr lang="zh-CN" altLang="en-US" b="0" i="1" smtClean="0"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𝑔h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9224F30B-2BBE-9EB8-4458-718DFB2A2D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9776" y="2654699"/>
                <a:ext cx="3604705" cy="51860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文本框 15">
            <a:extLst>
              <a:ext uri="{FF2B5EF4-FFF2-40B4-BE49-F238E27FC236}">
                <a16:creationId xmlns:a16="http://schemas.microsoft.com/office/drawing/2014/main" id="{E77830E8-B9EE-ADCD-C78E-8A9CF8CAE20E}"/>
              </a:ext>
            </a:extLst>
          </p:cNvPr>
          <p:cNvSpPr txBox="1"/>
          <p:nvPr/>
        </p:nvSpPr>
        <p:spPr>
          <a:xfrm>
            <a:off x="858582" y="3233641"/>
            <a:ext cx="631384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华文仿宋" panose="02010600040101010101" pitchFamily="2" charset="-122"/>
                <a:ea typeface="华文仿宋" panose="02010600040101010101" pitchFamily="2" charset="-122"/>
              </a:rPr>
              <a:t>通过此前已经被验证的数据，我们得出了不同情况下</a:t>
            </a:r>
            <a:r>
              <a:rPr lang="en-US" altLang="zh-CN" dirty="0">
                <a:latin typeface="华文仿宋" panose="02010600040101010101" pitchFamily="2" charset="-122"/>
                <a:ea typeface="华文仿宋" panose="02010600040101010101" pitchFamily="2" charset="-122"/>
              </a:rPr>
              <a:t>Marangoni</a:t>
            </a:r>
            <a:r>
              <a:rPr lang="zh-CN" altLang="en-US" dirty="0">
                <a:latin typeface="华文仿宋" panose="02010600040101010101" pitchFamily="2" charset="-122"/>
                <a:ea typeface="华文仿宋" panose="02010600040101010101" pitchFamily="2" charset="-122"/>
              </a:rPr>
              <a:t>流的最大高度</a:t>
            </a:r>
            <a:endParaRPr lang="zh-CN" altLang="en-US" sz="1800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graphicFrame>
        <p:nvGraphicFramePr>
          <p:cNvPr id="18" name="表格 17">
            <a:extLst>
              <a:ext uri="{FF2B5EF4-FFF2-40B4-BE49-F238E27FC236}">
                <a16:creationId xmlns:a16="http://schemas.microsoft.com/office/drawing/2014/main" id="{7278F046-97C2-73DE-7BBA-7210A3ADAA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5121978"/>
              </p:ext>
            </p:extLst>
          </p:nvPr>
        </p:nvGraphicFramePr>
        <p:xfrm>
          <a:off x="7101871" y="916476"/>
          <a:ext cx="4516057" cy="5280660"/>
        </p:xfrm>
        <a:graphic>
          <a:graphicData uri="http://schemas.openxmlformats.org/drawingml/2006/table">
            <a:tbl>
              <a:tblPr>
                <a:tableStyleId>{93296810-A885-4BE3-A3E7-6D5BEEA58F35}</a:tableStyleId>
              </a:tblPr>
              <a:tblGrid>
                <a:gridCol w="957518">
                  <a:extLst>
                    <a:ext uri="{9D8B030D-6E8A-4147-A177-3AD203B41FA5}">
                      <a16:colId xmlns:a16="http://schemas.microsoft.com/office/drawing/2014/main" val="2681104211"/>
                    </a:ext>
                  </a:extLst>
                </a:gridCol>
                <a:gridCol w="986101">
                  <a:extLst>
                    <a:ext uri="{9D8B030D-6E8A-4147-A177-3AD203B41FA5}">
                      <a16:colId xmlns:a16="http://schemas.microsoft.com/office/drawing/2014/main" val="412047185"/>
                    </a:ext>
                  </a:extLst>
                </a:gridCol>
                <a:gridCol w="800314">
                  <a:extLst>
                    <a:ext uri="{9D8B030D-6E8A-4147-A177-3AD203B41FA5}">
                      <a16:colId xmlns:a16="http://schemas.microsoft.com/office/drawing/2014/main" val="3206990554"/>
                    </a:ext>
                  </a:extLst>
                </a:gridCol>
                <a:gridCol w="1772124">
                  <a:extLst>
                    <a:ext uri="{9D8B030D-6E8A-4147-A177-3AD203B41FA5}">
                      <a16:colId xmlns:a16="http://schemas.microsoft.com/office/drawing/2014/main" val="3260763619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上游表面张力系数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下游表面张力系数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最大高度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 dirty="0"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备注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974178030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0.0728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0.044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0.0049143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茶叶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328465691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0.0728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0.035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0.0064501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十二烷基苯磺酸钠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985828070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0.0728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0.027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0.0078152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肥皂水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212629261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0.0728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0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0.0124223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上游流现象最大高度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431018747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0.0728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0.005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0.0115692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　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625068713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0.0728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0.01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0.010716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　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591909709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0.0728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0.015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0.0098628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　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188569974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0.0728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0.02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0.0090096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　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518486161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0.0728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0.025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0.0081564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　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679083526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0.0728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0.03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0.0073032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　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256871208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0.0728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0.035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0.0064501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　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722206089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0.0728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0.04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0.0055969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　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296914026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0.0728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0.045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0.0047437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　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695682567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0.0728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0.05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0.0038905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　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004748015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0.0728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0.055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0.0030373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　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196245121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0.0728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0.06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0.0021841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　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185225376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0.0728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0.065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0.001331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　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385612383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0.0728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0.07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0.0004778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　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978902463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0.0728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0.075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-0.000375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当上游表面张力系数更小，现象不可能发生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863008625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0.0728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0.08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-0.001229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 dirty="0"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　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7911152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55761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4"/>
          <p:cNvGrpSpPr>
            <a:grpSpLocks noChangeAspect="1"/>
          </p:cNvGrpSpPr>
          <p:nvPr/>
        </p:nvGrpSpPr>
        <p:grpSpPr bwMode="auto">
          <a:xfrm>
            <a:off x="5314373" y="1725675"/>
            <a:ext cx="1563254" cy="1033831"/>
            <a:chOff x="3296" y="1429"/>
            <a:chExt cx="375" cy="248"/>
          </a:xfrm>
        </p:grpSpPr>
        <p:sp>
          <p:nvSpPr>
            <p:cNvPr id="37" name="AutoShape 3"/>
            <p:cNvSpPr>
              <a:spLocks noChangeAspect="1" noChangeArrowheads="1" noTextEdit="1"/>
            </p:cNvSpPr>
            <p:nvPr/>
          </p:nvSpPr>
          <p:spPr bwMode="auto">
            <a:xfrm>
              <a:off x="3296" y="1429"/>
              <a:ext cx="375" cy="2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Freeform 5"/>
            <p:cNvSpPr/>
            <p:nvPr/>
          </p:nvSpPr>
          <p:spPr bwMode="auto">
            <a:xfrm>
              <a:off x="3296" y="1432"/>
              <a:ext cx="224" cy="240"/>
            </a:xfrm>
            <a:custGeom>
              <a:avLst/>
              <a:gdLst>
                <a:gd name="T0" fmla="*/ 76 w 93"/>
                <a:gd name="T1" fmla="*/ 72 h 99"/>
                <a:gd name="T2" fmla="*/ 73 w 93"/>
                <a:gd name="T3" fmla="*/ 68 h 99"/>
                <a:gd name="T4" fmla="*/ 74 w 93"/>
                <a:gd name="T5" fmla="*/ 54 h 99"/>
                <a:gd name="T6" fmla="*/ 80 w 93"/>
                <a:gd name="T7" fmla="*/ 40 h 99"/>
                <a:gd name="T8" fmla="*/ 79 w 93"/>
                <a:gd name="T9" fmla="*/ 34 h 99"/>
                <a:gd name="T10" fmla="*/ 79 w 93"/>
                <a:gd name="T11" fmla="*/ 32 h 99"/>
                <a:gd name="T12" fmla="*/ 80 w 93"/>
                <a:gd name="T13" fmla="*/ 18 h 99"/>
                <a:gd name="T14" fmla="*/ 77 w 93"/>
                <a:gd name="T15" fmla="*/ 10 h 99"/>
                <a:gd name="T16" fmla="*/ 74 w 93"/>
                <a:gd name="T17" fmla="*/ 6 h 99"/>
                <a:gd name="T18" fmla="*/ 73 w 93"/>
                <a:gd name="T19" fmla="*/ 0 h 99"/>
                <a:gd name="T20" fmla="*/ 59 w 93"/>
                <a:gd name="T21" fmla="*/ 4 h 99"/>
                <a:gd name="T22" fmla="*/ 44 w 93"/>
                <a:gd name="T23" fmla="*/ 6 h 99"/>
                <a:gd name="T24" fmla="*/ 36 w 93"/>
                <a:gd name="T25" fmla="*/ 19 h 99"/>
                <a:gd name="T26" fmla="*/ 37 w 93"/>
                <a:gd name="T27" fmla="*/ 34 h 99"/>
                <a:gd name="T28" fmla="*/ 35 w 93"/>
                <a:gd name="T29" fmla="*/ 33 h 99"/>
                <a:gd name="T30" fmla="*/ 37 w 93"/>
                <a:gd name="T31" fmla="*/ 42 h 99"/>
                <a:gd name="T32" fmla="*/ 41 w 93"/>
                <a:gd name="T33" fmla="*/ 55 h 99"/>
                <a:gd name="T34" fmla="*/ 42 w 93"/>
                <a:gd name="T35" fmla="*/ 68 h 99"/>
                <a:gd name="T36" fmla="*/ 39 w 93"/>
                <a:gd name="T37" fmla="*/ 72 h 99"/>
                <a:gd name="T38" fmla="*/ 34 w 93"/>
                <a:gd name="T39" fmla="*/ 78 h 99"/>
                <a:gd name="T40" fmla="*/ 5 w 93"/>
                <a:gd name="T41" fmla="*/ 92 h 99"/>
                <a:gd name="T42" fmla="*/ 1 w 93"/>
                <a:gd name="T43" fmla="*/ 99 h 99"/>
                <a:gd name="T44" fmla="*/ 66 w 93"/>
                <a:gd name="T45" fmla="*/ 99 h 99"/>
                <a:gd name="T46" fmla="*/ 72 w 93"/>
                <a:gd name="T47" fmla="*/ 91 h 99"/>
                <a:gd name="T48" fmla="*/ 84 w 93"/>
                <a:gd name="T49" fmla="*/ 87 h 99"/>
                <a:gd name="T50" fmla="*/ 93 w 93"/>
                <a:gd name="T51" fmla="*/ 83 h 99"/>
                <a:gd name="T52" fmla="*/ 81 w 93"/>
                <a:gd name="T53" fmla="*/ 78 h 99"/>
                <a:gd name="T54" fmla="*/ 76 w 93"/>
                <a:gd name="T55" fmla="*/ 72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93" h="99">
                  <a:moveTo>
                    <a:pt x="76" y="72"/>
                  </a:moveTo>
                  <a:cubicBezTo>
                    <a:pt x="76" y="70"/>
                    <a:pt x="75" y="68"/>
                    <a:pt x="73" y="68"/>
                  </a:cubicBezTo>
                  <a:cubicBezTo>
                    <a:pt x="72" y="63"/>
                    <a:pt x="72" y="65"/>
                    <a:pt x="74" y="54"/>
                  </a:cubicBezTo>
                  <a:cubicBezTo>
                    <a:pt x="76" y="43"/>
                    <a:pt x="76" y="48"/>
                    <a:pt x="80" y="40"/>
                  </a:cubicBezTo>
                  <a:cubicBezTo>
                    <a:pt x="82" y="34"/>
                    <a:pt x="82" y="33"/>
                    <a:pt x="79" y="34"/>
                  </a:cubicBezTo>
                  <a:cubicBezTo>
                    <a:pt x="79" y="33"/>
                    <a:pt x="79" y="32"/>
                    <a:pt x="79" y="32"/>
                  </a:cubicBezTo>
                  <a:cubicBezTo>
                    <a:pt x="79" y="27"/>
                    <a:pt x="79" y="23"/>
                    <a:pt x="80" y="18"/>
                  </a:cubicBezTo>
                  <a:cubicBezTo>
                    <a:pt x="80" y="15"/>
                    <a:pt x="79" y="12"/>
                    <a:pt x="77" y="10"/>
                  </a:cubicBezTo>
                  <a:cubicBezTo>
                    <a:pt x="76" y="9"/>
                    <a:pt x="74" y="6"/>
                    <a:pt x="74" y="6"/>
                  </a:cubicBezTo>
                  <a:cubicBezTo>
                    <a:pt x="73" y="0"/>
                    <a:pt x="73" y="0"/>
                    <a:pt x="73" y="0"/>
                  </a:cubicBezTo>
                  <a:cubicBezTo>
                    <a:pt x="70" y="4"/>
                    <a:pt x="59" y="4"/>
                    <a:pt x="59" y="4"/>
                  </a:cubicBezTo>
                  <a:cubicBezTo>
                    <a:pt x="59" y="4"/>
                    <a:pt x="49" y="5"/>
                    <a:pt x="44" y="6"/>
                  </a:cubicBezTo>
                  <a:cubicBezTo>
                    <a:pt x="38" y="8"/>
                    <a:pt x="35" y="12"/>
                    <a:pt x="36" y="19"/>
                  </a:cubicBezTo>
                  <a:cubicBezTo>
                    <a:pt x="36" y="23"/>
                    <a:pt x="37" y="30"/>
                    <a:pt x="37" y="34"/>
                  </a:cubicBezTo>
                  <a:cubicBezTo>
                    <a:pt x="37" y="35"/>
                    <a:pt x="36" y="33"/>
                    <a:pt x="35" y="33"/>
                  </a:cubicBezTo>
                  <a:cubicBezTo>
                    <a:pt x="34" y="34"/>
                    <a:pt x="35" y="39"/>
                    <a:pt x="37" y="42"/>
                  </a:cubicBezTo>
                  <a:cubicBezTo>
                    <a:pt x="39" y="47"/>
                    <a:pt x="39" y="44"/>
                    <a:pt x="41" y="55"/>
                  </a:cubicBezTo>
                  <a:cubicBezTo>
                    <a:pt x="43" y="69"/>
                    <a:pt x="43" y="63"/>
                    <a:pt x="42" y="68"/>
                  </a:cubicBezTo>
                  <a:cubicBezTo>
                    <a:pt x="40" y="68"/>
                    <a:pt x="40" y="70"/>
                    <a:pt x="39" y="72"/>
                  </a:cubicBezTo>
                  <a:cubicBezTo>
                    <a:pt x="39" y="75"/>
                    <a:pt x="37" y="77"/>
                    <a:pt x="34" y="78"/>
                  </a:cubicBezTo>
                  <a:cubicBezTo>
                    <a:pt x="24" y="83"/>
                    <a:pt x="15" y="87"/>
                    <a:pt x="5" y="92"/>
                  </a:cubicBezTo>
                  <a:cubicBezTo>
                    <a:pt x="2" y="93"/>
                    <a:pt x="0" y="95"/>
                    <a:pt x="1" y="99"/>
                  </a:cubicBezTo>
                  <a:cubicBezTo>
                    <a:pt x="23" y="99"/>
                    <a:pt x="44" y="99"/>
                    <a:pt x="66" y="99"/>
                  </a:cubicBezTo>
                  <a:cubicBezTo>
                    <a:pt x="67" y="97"/>
                    <a:pt x="68" y="93"/>
                    <a:pt x="72" y="91"/>
                  </a:cubicBezTo>
                  <a:cubicBezTo>
                    <a:pt x="76" y="90"/>
                    <a:pt x="80" y="88"/>
                    <a:pt x="84" y="87"/>
                  </a:cubicBezTo>
                  <a:cubicBezTo>
                    <a:pt x="87" y="85"/>
                    <a:pt x="90" y="84"/>
                    <a:pt x="93" y="83"/>
                  </a:cubicBezTo>
                  <a:cubicBezTo>
                    <a:pt x="89" y="82"/>
                    <a:pt x="85" y="80"/>
                    <a:pt x="81" y="78"/>
                  </a:cubicBezTo>
                  <a:cubicBezTo>
                    <a:pt x="78" y="77"/>
                    <a:pt x="77" y="75"/>
                    <a:pt x="76" y="72"/>
                  </a:cubicBezTo>
                  <a:close/>
                </a:path>
              </a:pathLst>
            </a:custGeom>
            <a:solidFill>
              <a:srgbClr val="547C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/>
            </a:p>
          </p:txBody>
        </p:sp>
        <p:sp>
          <p:nvSpPr>
            <p:cNvPr id="39" name="Freeform 6"/>
            <p:cNvSpPr/>
            <p:nvPr/>
          </p:nvSpPr>
          <p:spPr bwMode="auto">
            <a:xfrm>
              <a:off x="3464" y="1497"/>
              <a:ext cx="209" cy="178"/>
            </a:xfrm>
            <a:custGeom>
              <a:avLst/>
              <a:gdLst>
                <a:gd name="T0" fmla="*/ 83 w 87"/>
                <a:gd name="T1" fmla="*/ 67 h 73"/>
                <a:gd name="T2" fmla="*/ 64 w 87"/>
                <a:gd name="T3" fmla="*/ 59 h 73"/>
                <a:gd name="T4" fmla="*/ 58 w 87"/>
                <a:gd name="T5" fmla="*/ 51 h 73"/>
                <a:gd name="T6" fmla="*/ 56 w 87"/>
                <a:gd name="T7" fmla="*/ 51 h 73"/>
                <a:gd name="T8" fmla="*/ 55 w 87"/>
                <a:gd name="T9" fmla="*/ 45 h 73"/>
                <a:gd name="T10" fmla="*/ 69 w 87"/>
                <a:gd name="T11" fmla="*/ 36 h 73"/>
                <a:gd name="T12" fmla="*/ 60 w 87"/>
                <a:gd name="T13" fmla="*/ 25 h 73"/>
                <a:gd name="T14" fmla="*/ 60 w 87"/>
                <a:gd name="T15" fmla="*/ 14 h 73"/>
                <a:gd name="T16" fmla="*/ 57 w 87"/>
                <a:gd name="T17" fmla="*/ 6 h 73"/>
                <a:gd name="T18" fmla="*/ 50 w 87"/>
                <a:gd name="T19" fmla="*/ 2 h 73"/>
                <a:gd name="T20" fmla="*/ 43 w 87"/>
                <a:gd name="T21" fmla="*/ 0 h 73"/>
                <a:gd name="T22" fmla="*/ 32 w 87"/>
                <a:gd name="T23" fmla="*/ 4 h 73"/>
                <a:gd name="T24" fmla="*/ 27 w 87"/>
                <a:gd name="T25" fmla="*/ 18 h 73"/>
                <a:gd name="T26" fmla="*/ 27 w 87"/>
                <a:gd name="T27" fmla="*/ 23 h 73"/>
                <a:gd name="T28" fmla="*/ 18 w 87"/>
                <a:gd name="T29" fmla="*/ 36 h 73"/>
                <a:gd name="T30" fmla="*/ 18 w 87"/>
                <a:gd name="T31" fmla="*/ 36 h 73"/>
                <a:gd name="T32" fmla="*/ 32 w 87"/>
                <a:gd name="T33" fmla="*/ 45 h 73"/>
                <a:gd name="T34" fmla="*/ 32 w 87"/>
                <a:gd name="T35" fmla="*/ 47 h 73"/>
                <a:gd name="T36" fmla="*/ 30 w 87"/>
                <a:gd name="T37" fmla="*/ 52 h 73"/>
                <a:gd name="T38" fmla="*/ 30 w 87"/>
                <a:gd name="T39" fmla="*/ 52 h 73"/>
                <a:gd name="T40" fmla="*/ 26 w 87"/>
                <a:gd name="T41" fmla="*/ 58 h 73"/>
                <a:gd name="T42" fmla="*/ 26 w 87"/>
                <a:gd name="T43" fmla="*/ 59 h 73"/>
                <a:gd name="T44" fmla="*/ 4 w 87"/>
                <a:gd name="T45" fmla="*/ 67 h 73"/>
                <a:gd name="T46" fmla="*/ 0 w 87"/>
                <a:gd name="T47" fmla="*/ 72 h 73"/>
                <a:gd name="T48" fmla="*/ 0 w 87"/>
                <a:gd name="T49" fmla="*/ 73 h 73"/>
                <a:gd name="T50" fmla="*/ 87 w 87"/>
                <a:gd name="T51" fmla="*/ 73 h 73"/>
                <a:gd name="T52" fmla="*/ 83 w 87"/>
                <a:gd name="T53" fmla="*/ 67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87" h="73">
                  <a:moveTo>
                    <a:pt x="83" y="67"/>
                  </a:moveTo>
                  <a:cubicBezTo>
                    <a:pt x="77" y="64"/>
                    <a:pt x="70" y="62"/>
                    <a:pt x="64" y="59"/>
                  </a:cubicBezTo>
                  <a:cubicBezTo>
                    <a:pt x="61" y="58"/>
                    <a:pt x="58" y="55"/>
                    <a:pt x="58" y="51"/>
                  </a:cubicBezTo>
                  <a:cubicBezTo>
                    <a:pt x="57" y="51"/>
                    <a:pt x="57" y="51"/>
                    <a:pt x="56" y="51"/>
                  </a:cubicBezTo>
                  <a:cubicBezTo>
                    <a:pt x="56" y="51"/>
                    <a:pt x="55" y="51"/>
                    <a:pt x="55" y="45"/>
                  </a:cubicBezTo>
                  <a:cubicBezTo>
                    <a:pt x="61" y="44"/>
                    <a:pt x="65" y="41"/>
                    <a:pt x="69" y="36"/>
                  </a:cubicBezTo>
                  <a:cubicBezTo>
                    <a:pt x="63" y="35"/>
                    <a:pt x="60" y="31"/>
                    <a:pt x="60" y="25"/>
                  </a:cubicBezTo>
                  <a:cubicBezTo>
                    <a:pt x="59" y="21"/>
                    <a:pt x="60" y="17"/>
                    <a:pt x="60" y="14"/>
                  </a:cubicBezTo>
                  <a:cubicBezTo>
                    <a:pt x="60" y="11"/>
                    <a:pt x="59" y="9"/>
                    <a:pt x="57" y="6"/>
                  </a:cubicBezTo>
                  <a:cubicBezTo>
                    <a:pt x="55" y="4"/>
                    <a:pt x="52" y="3"/>
                    <a:pt x="50" y="2"/>
                  </a:cubicBezTo>
                  <a:cubicBezTo>
                    <a:pt x="47" y="0"/>
                    <a:pt x="45" y="0"/>
                    <a:pt x="43" y="0"/>
                  </a:cubicBezTo>
                  <a:cubicBezTo>
                    <a:pt x="39" y="0"/>
                    <a:pt x="35" y="1"/>
                    <a:pt x="32" y="4"/>
                  </a:cubicBezTo>
                  <a:cubicBezTo>
                    <a:pt x="27" y="7"/>
                    <a:pt x="26" y="12"/>
                    <a:pt x="27" y="18"/>
                  </a:cubicBezTo>
                  <a:cubicBezTo>
                    <a:pt x="27" y="20"/>
                    <a:pt x="27" y="21"/>
                    <a:pt x="27" y="23"/>
                  </a:cubicBezTo>
                  <a:cubicBezTo>
                    <a:pt x="27" y="29"/>
                    <a:pt x="25" y="34"/>
                    <a:pt x="18" y="36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21" y="41"/>
                    <a:pt x="26" y="44"/>
                    <a:pt x="32" y="45"/>
                  </a:cubicBezTo>
                  <a:cubicBezTo>
                    <a:pt x="32" y="46"/>
                    <a:pt x="32" y="46"/>
                    <a:pt x="32" y="47"/>
                  </a:cubicBezTo>
                  <a:cubicBezTo>
                    <a:pt x="32" y="50"/>
                    <a:pt x="31" y="52"/>
                    <a:pt x="30" y="52"/>
                  </a:cubicBezTo>
                  <a:cubicBezTo>
                    <a:pt x="30" y="52"/>
                    <a:pt x="30" y="52"/>
                    <a:pt x="30" y="52"/>
                  </a:cubicBezTo>
                  <a:cubicBezTo>
                    <a:pt x="30" y="52"/>
                    <a:pt x="30" y="56"/>
                    <a:pt x="26" y="58"/>
                  </a:cubicBezTo>
                  <a:cubicBezTo>
                    <a:pt x="26" y="58"/>
                    <a:pt x="26" y="58"/>
                    <a:pt x="26" y="59"/>
                  </a:cubicBezTo>
                  <a:cubicBezTo>
                    <a:pt x="21" y="61"/>
                    <a:pt x="11" y="64"/>
                    <a:pt x="4" y="67"/>
                  </a:cubicBezTo>
                  <a:cubicBezTo>
                    <a:pt x="2" y="68"/>
                    <a:pt x="0" y="70"/>
                    <a:pt x="0" y="72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29" y="73"/>
                    <a:pt x="58" y="73"/>
                    <a:pt x="87" y="73"/>
                  </a:cubicBezTo>
                  <a:cubicBezTo>
                    <a:pt x="87" y="70"/>
                    <a:pt x="85" y="68"/>
                    <a:pt x="83" y="67"/>
                  </a:cubicBezTo>
                  <a:close/>
                </a:path>
              </a:pathLst>
            </a:custGeom>
            <a:solidFill>
              <a:srgbClr val="547C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/>
            </a:p>
          </p:txBody>
        </p:sp>
      </p:grpSp>
      <p:sp>
        <p:nvSpPr>
          <p:cNvPr id="42" name="文本框 41"/>
          <p:cNvSpPr txBox="1"/>
          <p:nvPr/>
        </p:nvSpPr>
        <p:spPr>
          <a:xfrm>
            <a:off x="4080070" y="3331208"/>
            <a:ext cx="4031865" cy="1015659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>
            <a:defPPr>
              <a:defRPr lang="zh-CN"/>
            </a:defPPr>
            <a:lvl1pPr>
              <a:defRPr sz="6000" b="1">
                <a:solidFill>
                  <a:srgbClr val="005CA7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/>
            <a:r>
              <a:rPr lang="zh-CN" altLang="en-US" dirty="0">
                <a:solidFill>
                  <a:srgbClr val="547C64"/>
                </a:solidFill>
              </a:rPr>
              <a:t>总结与探讨</a:t>
            </a:r>
          </a:p>
        </p:txBody>
      </p:sp>
      <p:grpSp>
        <p:nvGrpSpPr>
          <p:cNvPr id="44" name="组合 43"/>
          <p:cNvGrpSpPr/>
          <p:nvPr/>
        </p:nvGrpSpPr>
        <p:grpSpPr>
          <a:xfrm flipH="1">
            <a:off x="-419102" y="3718119"/>
            <a:ext cx="4356100" cy="393049"/>
            <a:chOff x="743958" y="3475975"/>
            <a:chExt cx="753417" cy="0"/>
          </a:xfrm>
        </p:grpSpPr>
        <p:cxnSp>
          <p:nvCxnSpPr>
            <p:cNvPr id="48" name="直接连接符 47"/>
            <p:cNvCxnSpPr/>
            <p:nvPr/>
          </p:nvCxnSpPr>
          <p:spPr>
            <a:xfrm flipH="1" flipV="1">
              <a:off x="951148" y="3475975"/>
              <a:ext cx="546227" cy="0"/>
            </a:xfrm>
            <a:prstGeom prst="line">
              <a:avLst/>
            </a:prstGeom>
            <a:ln w="7620">
              <a:solidFill>
                <a:schemeClr val="tx1">
                  <a:lumMod val="50000"/>
                  <a:lumOff val="50000"/>
                </a:schemeClr>
              </a:solidFill>
              <a:prstDash val="dash"/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/>
            <p:cNvCxnSpPr/>
            <p:nvPr/>
          </p:nvCxnSpPr>
          <p:spPr>
            <a:xfrm flipH="1">
              <a:off x="743958" y="3475975"/>
              <a:ext cx="207190" cy="0"/>
            </a:xfrm>
            <a:prstGeom prst="line">
              <a:avLst/>
            </a:prstGeom>
            <a:ln w="762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组合 44"/>
          <p:cNvGrpSpPr/>
          <p:nvPr/>
        </p:nvGrpSpPr>
        <p:grpSpPr>
          <a:xfrm rot="10800000" flipH="1">
            <a:off x="8254999" y="3331208"/>
            <a:ext cx="4356100" cy="393049"/>
            <a:chOff x="743958" y="3475975"/>
            <a:chExt cx="753417" cy="0"/>
          </a:xfrm>
        </p:grpSpPr>
        <p:cxnSp>
          <p:nvCxnSpPr>
            <p:cNvPr id="46" name="直接连接符 45"/>
            <p:cNvCxnSpPr/>
            <p:nvPr/>
          </p:nvCxnSpPr>
          <p:spPr>
            <a:xfrm flipH="1" flipV="1">
              <a:off x="951148" y="3475975"/>
              <a:ext cx="546227" cy="0"/>
            </a:xfrm>
            <a:prstGeom prst="line">
              <a:avLst/>
            </a:prstGeom>
            <a:ln w="7620">
              <a:solidFill>
                <a:schemeClr val="tx1">
                  <a:lumMod val="50000"/>
                  <a:lumOff val="50000"/>
                </a:schemeClr>
              </a:solidFill>
              <a:prstDash val="dash"/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/>
            <p:cNvCxnSpPr/>
            <p:nvPr/>
          </p:nvCxnSpPr>
          <p:spPr>
            <a:xfrm flipH="1">
              <a:off x="743958" y="3475975"/>
              <a:ext cx="207190" cy="0"/>
            </a:xfrm>
            <a:prstGeom prst="line">
              <a:avLst/>
            </a:prstGeom>
            <a:ln w="762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8E60006-D119-7A0F-6A6A-84D63C6EF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8369B-F710-4CE9-A0B8-9F511945CEE2}" type="slidenum">
              <a:rPr lang="zh-CN" altLang="en-US" smtClean="0"/>
              <a:pPr/>
              <a:t>27</a:t>
            </a:fld>
            <a:endParaRPr lang="zh-CN" alt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2" presetClass="entr" presetSubtype="4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2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直接连接符 38"/>
          <p:cNvCxnSpPr>
            <a:cxnSpLocks/>
          </p:cNvCxnSpPr>
          <p:nvPr/>
        </p:nvCxnSpPr>
        <p:spPr>
          <a:xfrm>
            <a:off x="3932475" y="571500"/>
            <a:ext cx="8475425" cy="0"/>
          </a:xfrm>
          <a:prstGeom prst="line">
            <a:avLst/>
          </a:prstGeom>
          <a:ln w="38100">
            <a:solidFill>
              <a:srgbClr val="547C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>
            <a:cxnSpLocks/>
          </p:cNvCxnSpPr>
          <p:nvPr/>
        </p:nvCxnSpPr>
        <p:spPr>
          <a:xfrm>
            <a:off x="-193573" y="571500"/>
            <a:ext cx="1052155" cy="0"/>
          </a:xfrm>
          <a:prstGeom prst="line">
            <a:avLst/>
          </a:prstGeom>
          <a:ln w="38100">
            <a:solidFill>
              <a:srgbClr val="547C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圆角矩形 34"/>
          <p:cNvSpPr/>
          <p:nvPr/>
        </p:nvSpPr>
        <p:spPr>
          <a:xfrm>
            <a:off x="858582" y="325576"/>
            <a:ext cx="3065386" cy="497908"/>
          </a:xfrm>
          <a:prstGeom prst="roundRect">
            <a:avLst>
              <a:gd name="adj" fmla="val 50000"/>
            </a:avLst>
          </a:prstGeom>
          <a:noFill/>
          <a:ln w="38100">
            <a:solidFill>
              <a:srgbClr val="547C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2B5E36B-CA3F-BCF9-C153-E91DCAABF771}"/>
              </a:ext>
            </a:extLst>
          </p:cNvPr>
          <p:cNvSpPr txBox="1"/>
          <p:nvPr/>
        </p:nvSpPr>
        <p:spPr>
          <a:xfrm>
            <a:off x="1145646" y="386836"/>
            <a:ext cx="2431407" cy="369328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/>
            <a:r>
              <a:rPr lang="zh-CN" altLang="en-US" sz="1800" b="1" dirty="0">
                <a:solidFill>
                  <a:srgbClr val="547C64"/>
                </a:solidFill>
              </a:rPr>
              <a:t>总结与探讨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4890D67-8AE8-7C7F-8D0F-620C591EE44B}"/>
              </a:ext>
            </a:extLst>
          </p:cNvPr>
          <p:cNvSpPr txBox="1"/>
          <p:nvPr/>
        </p:nvSpPr>
        <p:spPr>
          <a:xfrm>
            <a:off x="698803" y="1189947"/>
            <a:ext cx="5320998" cy="4234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我们做了如下工作：</a:t>
            </a:r>
            <a:endParaRPr lang="en-US" altLang="zh-CN" sz="3200" b="1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华文仿宋" panose="02010600040101010101" pitchFamily="2" charset="-122"/>
                <a:ea typeface="华文仿宋" panose="02010600040101010101" pitchFamily="2" charset="-122"/>
              </a:rPr>
              <a:t>    完整地研究了小微粒在现象中的角色，并由此探究了“一定条件”，定性提出了</a:t>
            </a:r>
            <a:r>
              <a:rPr lang="en-US" altLang="zh-CN" sz="2000" dirty="0">
                <a:latin typeface="华文仿宋" panose="02010600040101010101" pitchFamily="2" charset="-122"/>
                <a:ea typeface="华文仿宋" panose="02010600040101010101" pitchFamily="2" charset="-122"/>
              </a:rPr>
              <a:t>Marangoni</a:t>
            </a:r>
            <a:r>
              <a:rPr lang="zh-CN" altLang="en-US" sz="2000" dirty="0">
                <a:latin typeface="华文仿宋" panose="02010600040101010101" pitchFamily="2" charset="-122"/>
                <a:ea typeface="华文仿宋" panose="02010600040101010101" pitchFamily="2" charset="-122"/>
              </a:rPr>
              <a:t>流成因</a:t>
            </a:r>
            <a:endParaRPr lang="en-US" altLang="zh-CN" sz="2000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华文仿宋" panose="02010600040101010101" pitchFamily="2" charset="-122"/>
                <a:ea typeface="华文仿宋" panose="02010600040101010101" pitchFamily="2" charset="-122"/>
              </a:rPr>
              <a:t>    利用毛细管上升法测量了不同表面活性剂下的液体表面张力系数</a:t>
            </a:r>
            <a:endParaRPr lang="en-US" altLang="zh-CN" sz="2000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华文仿宋" panose="02010600040101010101" pitchFamily="2" charset="-122"/>
                <a:ea typeface="华文仿宋" panose="02010600040101010101" pitchFamily="2" charset="-122"/>
              </a:rPr>
              <a:t>    基于所选取部分的能量守恒关系提出粗略的数值解释</a:t>
            </a:r>
            <a:endParaRPr lang="en-US" altLang="zh-CN" sz="2000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latin typeface="华文仿宋" panose="02010600040101010101" pitchFamily="2" charset="-122"/>
                <a:ea typeface="华文仿宋" panose="02010600040101010101" pitchFamily="2" charset="-122"/>
              </a:rPr>
              <a:t>    </a:t>
            </a:r>
            <a:r>
              <a:rPr lang="zh-CN" altLang="en-US" sz="2000" dirty="0">
                <a:latin typeface="华文仿宋" panose="02010600040101010101" pitchFamily="2" charset="-122"/>
                <a:ea typeface="华文仿宋" panose="02010600040101010101" pitchFamily="2" charset="-122"/>
              </a:rPr>
              <a:t>利用理论大致预测了</a:t>
            </a:r>
            <a:r>
              <a:rPr lang="en-US" altLang="zh-CN" sz="2000" dirty="0">
                <a:latin typeface="华文仿宋" panose="02010600040101010101" pitchFamily="2" charset="-122"/>
                <a:ea typeface="华文仿宋" panose="02010600040101010101" pitchFamily="2" charset="-122"/>
              </a:rPr>
              <a:t>Marangoni</a:t>
            </a:r>
            <a:r>
              <a:rPr lang="zh-CN" altLang="en-US" sz="2000" dirty="0">
                <a:latin typeface="华文仿宋" panose="02010600040101010101" pitchFamily="2" charset="-122"/>
                <a:ea typeface="华文仿宋" panose="02010600040101010101" pitchFamily="2" charset="-122"/>
              </a:rPr>
              <a:t>流的极限高度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C5E173B-ADD4-C79B-8CFA-868348E4A50B}"/>
              </a:ext>
            </a:extLst>
          </p:cNvPr>
          <p:cNvSpPr txBox="1"/>
          <p:nvPr/>
        </p:nvSpPr>
        <p:spPr>
          <a:xfrm>
            <a:off x="6408419" y="1349835"/>
            <a:ext cx="5084778" cy="33107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我们的不足：</a:t>
            </a:r>
            <a:endParaRPr lang="en-US" altLang="zh-CN" sz="3200" b="1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华文仿宋" panose="02010600040101010101" pitchFamily="2" charset="-122"/>
                <a:ea typeface="华文仿宋" panose="02010600040101010101" pitchFamily="2" charset="-122"/>
              </a:rPr>
              <a:t>    由于场地器材限制，实验现象的观测并不能保证稳定和准确，有较大的误差</a:t>
            </a:r>
            <a:endParaRPr lang="en-US" altLang="zh-CN" sz="2000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latin typeface="华文仿宋" panose="02010600040101010101" pitchFamily="2" charset="-122"/>
                <a:ea typeface="华文仿宋" panose="02010600040101010101" pitchFamily="2" charset="-122"/>
              </a:rPr>
              <a:t>    </a:t>
            </a:r>
            <a:r>
              <a:rPr lang="zh-CN" altLang="en-US" sz="2000" dirty="0">
                <a:latin typeface="华文仿宋" panose="02010600040101010101" pitchFamily="2" charset="-122"/>
                <a:ea typeface="华文仿宋" panose="02010600040101010101" pitchFamily="2" charset="-122"/>
              </a:rPr>
              <a:t>茶叶粒子的大小等参数无法精确控制和测量</a:t>
            </a:r>
            <a:endParaRPr lang="en-US" altLang="zh-CN" sz="2000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latin typeface="华文仿宋" panose="02010600040101010101" pitchFamily="2" charset="-122"/>
                <a:ea typeface="华文仿宋" panose="02010600040101010101" pitchFamily="2" charset="-122"/>
              </a:rPr>
              <a:t>    </a:t>
            </a:r>
            <a:r>
              <a:rPr lang="zh-CN" altLang="en-US" sz="2000" dirty="0">
                <a:latin typeface="华文仿宋" panose="02010600040101010101" pitchFamily="2" charset="-122"/>
                <a:ea typeface="华文仿宋" panose="02010600040101010101" pitchFamily="2" charset="-122"/>
              </a:rPr>
              <a:t>轨道形状无法做到理想、平整，可能对流产生影响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1D565B3-D7E4-6C2C-F6E4-9E082BE05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8369B-F710-4CE9-A0B8-9F511945CEE2}" type="slidenum">
              <a:rPr lang="zh-CN" altLang="en-US" smtClean="0"/>
              <a:pPr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99129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直接连接符 38"/>
          <p:cNvCxnSpPr>
            <a:cxnSpLocks/>
          </p:cNvCxnSpPr>
          <p:nvPr/>
        </p:nvCxnSpPr>
        <p:spPr>
          <a:xfrm>
            <a:off x="3932475" y="571500"/>
            <a:ext cx="8475425" cy="0"/>
          </a:xfrm>
          <a:prstGeom prst="line">
            <a:avLst/>
          </a:prstGeom>
          <a:ln w="38100">
            <a:solidFill>
              <a:srgbClr val="547C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>
            <a:cxnSpLocks/>
          </p:cNvCxnSpPr>
          <p:nvPr/>
        </p:nvCxnSpPr>
        <p:spPr>
          <a:xfrm>
            <a:off x="-193573" y="571500"/>
            <a:ext cx="1052155" cy="0"/>
          </a:xfrm>
          <a:prstGeom prst="line">
            <a:avLst/>
          </a:prstGeom>
          <a:ln w="38100">
            <a:solidFill>
              <a:srgbClr val="547C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圆角矩形 34"/>
          <p:cNvSpPr/>
          <p:nvPr/>
        </p:nvSpPr>
        <p:spPr>
          <a:xfrm>
            <a:off x="858582" y="325576"/>
            <a:ext cx="3065386" cy="497908"/>
          </a:xfrm>
          <a:prstGeom prst="roundRect">
            <a:avLst>
              <a:gd name="adj" fmla="val 50000"/>
            </a:avLst>
          </a:prstGeom>
          <a:noFill/>
          <a:ln w="38100">
            <a:solidFill>
              <a:srgbClr val="547C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2B5E36B-CA3F-BCF9-C153-E91DCAABF771}"/>
              </a:ext>
            </a:extLst>
          </p:cNvPr>
          <p:cNvSpPr txBox="1"/>
          <p:nvPr/>
        </p:nvSpPr>
        <p:spPr>
          <a:xfrm>
            <a:off x="1145646" y="386836"/>
            <a:ext cx="2431407" cy="369328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/>
            <a:r>
              <a:rPr lang="zh-CN" altLang="en-US" sz="1800" b="1" dirty="0">
                <a:solidFill>
                  <a:srgbClr val="547C64"/>
                </a:solidFill>
              </a:rPr>
              <a:t>参考文献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4B01936-014B-6F24-BF9D-842F7E0C2A46}"/>
              </a:ext>
            </a:extLst>
          </p:cNvPr>
          <p:cNvSpPr txBox="1"/>
          <p:nvPr/>
        </p:nvSpPr>
        <p:spPr>
          <a:xfrm>
            <a:off x="156972" y="817424"/>
            <a:ext cx="6316980" cy="618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 rtl="0"/>
            <a:r>
              <a:rPr lang="en-US" altLang="zh-CN" sz="1800" b="1" i="0" u="none" strike="noStrike" kern="100" baseline="0" dirty="0">
                <a:latin typeface="华文仿宋" panose="02010600040101010101" pitchFamily="2" charset="-122"/>
                <a:ea typeface="华文仿宋" panose="02010600040101010101" pitchFamily="2" charset="-122"/>
              </a:rPr>
              <a:t>[1]</a:t>
            </a:r>
            <a:r>
              <a:rPr lang="zh-CN" altLang="en-US" sz="1800" b="1" i="0" u="none" strike="noStrike" kern="100" baseline="0" dirty="0">
                <a:latin typeface="华文仿宋" panose="02010600040101010101" pitchFamily="2" charset="-122"/>
                <a:ea typeface="华文仿宋" panose="02010600040101010101" pitchFamily="2" charset="-122"/>
              </a:rPr>
              <a:t>何娟美</a:t>
            </a:r>
            <a:r>
              <a:rPr lang="en-US" altLang="zh-CN" sz="1800" b="1" i="0" u="none" strike="noStrike" kern="100" baseline="0" dirty="0">
                <a:latin typeface="华文仿宋" panose="02010600040101010101" pitchFamily="2" charset="-122"/>
                <a:ea typeface="华文仿宋" panose="02010600040101010101" pitchFamily="2" charset="-122"/>
              </a:rPr>
              <a:t>.</a:t>
            </a:r>
            <a:r>
              <a:rPr lang="zh-CN" altLang="en-US" sz="1800" b="1" i="0" u="none" strike="noStrike" kern="100" baseline="0" dirty="0">
                <a:latin typeface="华文仿宋" panose="02010600040101010101" pitchFamily="2" charset="-122"/>
                <a:ea typeface="华文仿宋" panose="02010600040101010101" pitchFamily="2" charset="-122"/>
              </a:rPr>
              <a:t>毛细管法测定表面张力系数弯月部分液体影响的修正问题</a:t>
            </a:r>
            <a:r>
              <a:rPr lang="en-US" altLang="zh-CN" sz="1800" b="1" i="0" u="none" strike="noStrike" kern="100" baseline="0" dirty="0">
                <a:latin typeface="华文仿宋" panose="02010600040101010101" pitchFamily="2" charset="-122"/>
                <a:ea typeface="华文仿宋" panose="02010600040101010101" pitchFamily="2" charset="-122"/>
              </a:rPr>
              <a:t>[A].2001</a:t>
            </a:r>
            <a:r>
              <a:rPr lang="zh-CN" altLang="en-US" sz="1800" b="1" i="0" u="none" strike="noStrike" kern="100" baseline="0" dirty="0">
                <a:latin typeface="华文仿宋" panose="02010600040101010101" pitchFamily="2" charset="-122"/>
                <a:ea typeface="华文仿宋" panose="02010600040101010101" pitchFamily="2" charset="-122"/>
              </a:rPr>
              <a:t>年全国高等学校物理实验研讨会</a:t>
            </a:r>
            <a:r>
              <a:rPr lang="en-US" altLang="zh-CN" sz="1800" b="1" i="0" u="none" strike="noStrike" kern="100" baseline="0" dirty="0">
                <a:latin typeface="华文仿宋" panose="02010600040101010101" pitchFamily="2" charset="-122"/>
                <a:ea typeface="华文仿宋" panose="02010600040101010101" pitchFamily="2" charset="-122"/>
              </a:rPr>
              <a:t>[C],2001</a:t>
            </a:r>
          </a:p>
          <a:p>
            <a:pPr marR="0" algn="just" rtl="0"/>
            <a:endParaRPr lang="en-US" altLang="zh-CN" sz="1800" b="1" i="0" u="none" strike="noStrike" kern="100" baseline="0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marR="0" algn="just" rtl="0"/>
            <a:r>
              <a:rPr lang="en-US" altLang="zh-CN" sz="1800" b="1" i="0" u="none" strike="noStrike" kern="100" baseline="0" dirty="0">
                <a:latin typeface="华文仿宋" panose="02010600040101010101" pitchFamily="2" charset="-122"/>
                <a:ea typeface="华文仿宋" panose="02010600040101010101" pitchFamily="2" charset="-122"/>
              </a:rPr>
              <a:t>[2]</a:t>
            </a:r>
            <a:r>
              <a:rPr lang="en-US" altLang="zh-CN" sz="1800" b="1" i="0" u="none" strike="noStrike" kern="100" baseline="0" dirty="0" err="1">
                <a:latin typeface="华文仿宋" panose="02010600040101010101" pitchFamily="2" charset="-122"/>
                <a:ea typeface="华文仿宋" panose="02010600040101010101" pitchFamily="2" charset="-122"/>
              </a:rPr>
              <a:t>Roché</a:t>
            </a:r>
            <a:r>
              <a:rPr lang="en-US" altLang="zh-CN" sz="1800" b="1" i="0" u="none" strike="noStrike" kern="100" baseline="0" dirty="0">
                <a:latin typeface="华文仿宋" panose="02010600040101010101" pitchFamily="2" charset="-122"/>
                <a:ea typeface="华文仿宋" panose="02010600040101010101" pitchFamily="2" charset="-122"/>
              </a:rPr>
              <a:t>, </a:t>
            </a:r>
            <a:r>
              <a:rPr lang="en-US" altLang="zh-CN" sz="1800" b="1" i="0" u="none" strike="noStrike" kern="100" baseline="0" dirty="0" err="1">
                <a:latin typeface="华文仿宋" panose="02010600040101010101" pitchFamily="2" charset="-122"/>
                <a:ea typeface="华文仿宋" panose="02010600040101010101" pitchFamily="2" charset="-122"/>
              </a:rPr>
              <a:t>M.;Li</a:t>
            </a:r>
            <a:r>
              <a:rPr lang="en-US" altLang="zh-CN" sz="1800" b="1" i="0" u="none" strike="noStrike" kern="100" baseline="0" dirty="0">
                <a:latin typeface="华文仿宋" panose="02010600040101010101" pitchFamily="2" charset="-122"/>
                <a:ea typeface="华文仿宋" panose="02010600040101010101" pitchFamily="2" charset="-122"/>
              </a:rPr>
              <a:t>, </a:t>
            </a:r>
            <a:r>
              <a:rPr lang="en-US" altLang="zh-CN" sz="1800" b="1" i="0" u="none" strike="noStrike" kern="100" baseline="0" dirty="0" err="1">
                <a:latin typeface="华文仿宋" panose="02010600040101010101" pitchFamily="2" charset="-122"/>
                <a:ea typeface="华文仿宋" panose="02010600040101010101" pitchFamily="2" charset="-122"/>
              </a:rPr>
              <a:t>Z.;Griffiths</a:t>
            </a:r>
            <a:r>
              <a:rPr lang="en-US" altLang="zh-CN" sz="1800" b="1" i="0" u="none" strike="noStrike" kern="100" baseline="0" dirty="0">
                <a:latin typeface="华文仿宋" panose="02010600040101010101" pitchFamily="2" charset="-122"/>
                <a:ea typeface="华文仿宋" panose="02010600040101010101" pitchFamily="2" charset="-122"/>
              </a:rPr>
              <a:t>, </a:t>
            </a:r>
            <a:r>
              <a:rPr lang="en-US" altLang="zh-CN" sz="1800" b="1" i="0" u="none" strike="noStrike" kern="100" baseline="0" dirty="0" err="1">
                <a:latin typeface="华文仿宋" panose="02010600040101010101" pitchFamily="2" charset="-122"/>
                <a:ea typeface="华文仿宋" panose="02010600040101010101" pitchFamily="2" charset="-122"/>
              </a:rPr>
              <a:t>I.M.;Le</a:t>
            </a:r>
            <a:r>
              <a:rPr lang="en-US" altLang="zh-CN" sz="1800" b="1" i="0" u="none" strike="noStrike" kern="100" baseline="0" dirty="0">
                <a:latin typeface="华文仿宋" panose="02010600040101010101" pitchFamily="2" charset="-122"/>
                <a:ea typeface="华文仿宋" panose="02010600040101010101" pitchFamily="2" charset="-122"/>
              </a:rPr>
              <a:t> Roux, S.;</a:t>
            </a:r>
            <a:r>
              <a:rPr lang="en-US" altLang="zh-CN" sz="1800" b="1" i="0" u="none" strike="noStrike" kern="100" baseline="0" dirty="0" err="1">
                <a:latin typeface="华文仿宋" panose="02010600040101010101" pitchFamily="2" charset="-122"/>
                <a:ea typeface="华文仿宋" panose="02010600040101010101" pitchFamily="2" charset="-122"/>
              </a:rPr>
              <a:t>Cantat</a:t>
            </a:r>
            <a:r>
              <a:rPr lang="en-US" altLang="zh-CN" sz="1800" b="1" i="0" u="none" strike="noStrike" kern="100" baseline="0" dirty="0">
                <a:latin typeface="华文仿宋" panose="02010600040101010101" pitchFamily="2" charset="-122"/>
                <a:ea typeface="华文仿宋" panose="02010600040101010101" pitchFamily="2" charset="-122"/>
              </a:rPr>
              <a:t>, I.;</a:t>
            </a:r>
            <a:r>
              <a:rPr lang="en-US" altLang="zh-CN" sz="1800" b="1" i="0" u="none" strike="noStrike" kern="100" baseline="0" dirty="0" err="1">
                <a:latin typeface="华文仿宋" panose="02010600040101010101" pitchFamily="2" charset="-122"/>
                <a:ea typeface="华文仿宋" panose="02010600040101010101" pitchFamily="2" charset="-122"/>
              </a:rPr>
              <a:t>Saint-Jalmes</a:t>
            </a:r>
            <a:r>
              <a:rPr lang="en-US" altLang="zh-CN" sz="1800" b="1" i="0" u="none" strike="noStrike" kern="100" baseline="0" dirty="0">
                <a:latin typeface="华文仿宋" panose="02010600040101010101" pitchFamily="2" charset="-122"/>
                <a:ea typeface="华文仿宋" panose="02010600040101010101" pitchFamily="2" charset="-122"/>
              </a:rPr>
              <a:t>, </a:t>
            </a:r>
            <a:r>
              <a:rPr lang="en-US" altLang="zh-CN" sz="1800" b="1" i="0" u="none" strike="noStrike" kern="100" baseline="0" dirty="0" err="1">
                <a:latin typeface="华文仿宋" panose="02010600040101010101" pitchFamily="2" charset="-122"/>
                <a:ea typeface="华文仿宋" panose="02010600040101010101" pitchFamily="2" charset="-122"/>
              </a:rPr>
              <a:t>A.;Stone</a:t>
            </a:r>
            <a:r>
              <a:rPr lang="en-US" altLang="zh-CN" sz="1800" b="1" i="0" u="none" strike="noStrike" kern="100" baseline="0" dirty="0">
                <a:latin typeface="华文仿宋" panose="02010600040101010101" pitchFamily="2" charset="-122"/>
                <a:ea typeface="华文仿宋" panose="02010600040101010101" pitchFamily="2" charset="-122"/>
              </a:rPr>
              <a:t>, </a:t>
            </a:r>
            <a:r>
              <a:rPr lang="en-US" altLang="zh-CN" sz="1800" b="1" i="0" u="none" strike="noStrike" kern="100" baseline="0" dirty="0" err="1">
                <a:latin typeface="华文仿宋" panose="02010600040101010101" pitchFamily="2" charset="-122"/>
                <a:ea typeface="华文仿宋" panose="02010600040101010101" pitchFamily="2" charset="-122"/>
              </a:rPr>
              <a:t>H.A..Marangoni</a:t>
            </a:r>
            <a:r>
              <a:rPr lang="en-US" altLang="zh-CN" sz="1800" b="1" i="0" u="none" strike="noStrike" kern="100" baseline="0" dirty="0">
                <a:latin typeface="华文仿宋" panose="02010600040101010101" pitchFamily="2" charset="-122"/>
                <a:ea typeface="华文仿宋" panose="02010600040101010101" pitchFamily="2" charset="-122"/>
              </a:rPr>
              <a:t> flow of soluble amphiphiles(Article)[J].Physical Review Letters,2014,Vol.112(20)</a:t>
            </a:r>
          </a:p>
          <a:p>
            <a:pPr marR="0" algn="just" rtl="0"/>
            <a:endParaRPr lang="en-US" altLang="zh-CN" sz="1800" b="1" i="0" u="none" strike="noStrike" kern="100" baseline="0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marR="0" algn="just" rtl="0"/>
            <a:r>
              <a:rPr lang="en-US" altLang="zh-CN" sz="1800" b="1" i="0" u="none" strike="noStrike" kern="100" baseline="0" dirty="0">
                <a:latin typeface="华文仿宋" panose="02010600040101010101" pitchFamily="2" charset="-122"/>
                <a:ea typeface="华文仿宋" panose="02010600040101010101" pitchFamily="2" charset="-122"/>
              </a:rPr>
              <a:t>[3]L. E. SCRIVEN[1];C. V. STERNLING[1].The Marangoni Effects[J].Nature,1960,Vol.187(4733): 186-188</a:t>
            </a:r>
          </a:p>
          <a:p>
            <a:pPr marR="0" algn="just" rtl="0"/>
            <a:endParaRPr lang="en-US" altLang="zh-CN" sz="1800" b="1" i="0" u="none" strike="noStrike" kern="100" baseline="0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marR="0" algn="just" rtl="0"/>
            <a:r>
              <a:rPr lang="en-US" altLang="zh-CN" sz="1800" b="1" i="0" u="none" strike="noStrike" kern="100" baseline="0" dirty="0">
                <a:latin typeface="华文仿宋" panose="02010600040101010101" pitchFamily="2" charset="-122"/>
                <a:ea typeface="华文仿宋" panose="02010600040101010101" pitchFamily="2" charset="-122"/>
              </a:rPr>
              <a:t>[4]S. </a:t>
            </a:r>
            <a:r>
              <a:rPr lang="en-US" altLang="zh-CN" sz="1800" b="1" i="0" u="none" strike="noStrike" kern="100" baseline="0" dirty="0" err="1">
                <a:latin typeface="华文仿宋" panose="02010600040101010101" pitchFamily="2" charset="-122"/>
                <a:ea typeface="华文仿宋" panose="02010600040101010101" pitchFamily="2" charset="-122"/>
              </a:rPr>
              <a:t>Bianchini</a:t>
            </a:r>
            <a:r>
              <a:rPr lang="en-US" altLang="zh-CN" sz="1800" b="1" i="0" u="none" strike="noStrike" kern="100" baseline="0" dirty="0">
                <a:latin typeface="华文仿宋" panose="02010600040101010101" pitchFamily="2" charset="-122"/>
                <a:ea typeface="华文仿宋" panose="02010600040101010101" pitchFamily="2" charset="-122"/>
              </a:rPr>
              <a:t>, A. Lage, T. Siu, T. </a:t>
            </a:r>
            <a:r>
              <a:rPr lang="en-US" altLang="zh-CN" sz="1800" b="1" i="0" u="none" strike="noStrike" kern="100" baseline="0" dirty="0" err="1">
                <a:latin typeface="华文仿宋" panose="02010600040101010101" pitchFamily="2" charset="-122"/>
                <a:ea typeface="华文仿宋" panose="02010600040101010101" pitchFamily="2" charset="-122"/>
              </a:rPr>
              <a:t>Shinbrot</a:t>
            </a:r>
            <a:r>
              <a:rPr lang="en-US" altLang="zh-CN" sz="1800" b="1" i="0" u="none" strike="noStrike" kern="100" baseline="0" dirty="0">
                <a:latin typeface="华文仿宋" panose="02010600040101010101" pitchFamily="2" charset="-122"/>
                <a:ea typeface="华文仿宋" panose="02010600040101010101" pitchFamily="2" charset="-122"/>
              </a:rPr>
              <a:t>, and E. </a:t>
            </a:r>
            <a:r>
              <a:rPr lang="en-US" altLang="zh-CN" sz="1800" b="1" i="0" u="none" strike="noStrike" kern="100" baseline="0" dirty="0" err="1">
                <a:latin typeface="华文仿宋" panose="02010600040101010101" pitchFamily="2" charset="-122"/>
                <a:ea typeface="华文仿宋" panose="02010600040101010101" pitchFamily="2" charset="-122"/>
              </a:rPr>
              <a:t>Altshuler</a:t>
            </a:r>
            <a:r>
              <a:rPr lang="en-US" altLang="zh-CN" sz="1800" b="1" i="0" u="none" strike="noStrike" kern="100" baseline="0" dirty="0">
                <a:latin typeface="华文仿宋" panose="02010600040101010101" pitchFamily="2" charset="-122"/>
                <a:ea typeface="华文仿宋" panose="02010600040101010101" pitchFamily="2" charset="-122"/>
              </a:rPr>
              <a:t>, Proceedings of the Royal Society A: Mathematical, Physical and Engineering Sciences 469, 20130067 (2013).</a:t>
            </a:r>
          </a:p>
          <a:p>
            <a:pPr marR="0" algn="just" rtl="0"/>
            <a:endParaRPr lang="en-US" altLang="zh-CN" sz="1800" b="1" i="0" u="none" strike="noStrike" kern="100" baseline="0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marR="0" algn="just" rtl="0"/>
            <a:r>
              <a:rPr lang="en-US" altLang="zh-CN" sz="1800" b="1" i="0" u="none" strike="noStrike" kern="100" baseline="0" dirty="0">
                <a:latin typeface="华文仿宋" panose="02010600040101010101" pitchFamily="2" charset="-122"/>
                <a:ea typeface="华文仿宋" panose="02010600040101010101" pitchFamily="2" charset="-122"/>
              </a:rPr>
              <a:t>[5]</a:t>
            </a:r>
            <a:r>
              <a:rPr lang="zh-CN" altLang="en-US" sz="1800" b="1" i="0" u="none" strike="noStrike" kern="100" baseline="0" dirty="0">
                <a:latin typeface="华文仿宋" panose="02010600040101010101" pitchFamily="2" charset="-122"/>
                <a:ea typeface="华文仿宋" panose="02010600040101010101" pitchFamily="2" charset="-122"/>
              </a:rPr>
              <a:t>姚星星</a:t>
            </a:r>
            <a:r>
              <a:rPr lang="en-US" altLang="zh-CN" sz="1800" b="1" i="0" u="none" strike="noStrike" kern="100" baseline="0" dirty="0">
                <a:latin typeface="华文仿宋" panose="02010600040101010101" pitchFamily="2" charset="-122"/>
                <a:ea typeface="华文仿宋" panose="02010600040101010101" pitchFamily="2" charset="-122"/>
              </a:rPr>
              <a:t>,</a:t>
            </a:r>
            <a:r>
              <a:rPr lang="zh-CN" altLang="en-US" sz="1800" b="1" i="0" u="none" strike="noStrike" kern="100" baseline="0" dirty="0">
                <a:latin typeface="华文仿宋" panose="02010600040101010101" pitchFamily="2" charset="-122"/>
                <a:ea typeface="华文仿宋" panose="02010600040101010101" pitchFamily="2" charset="-122"/>
              </a:rPr>
              <a:t>王宙洋</a:t>
            </a:r>
            <a:r>
              <a:rPr lang="en-US" altLang="zh-CN" sz="1800" b="1" i="0" u="none" strike="noStrike" kern="100" baseline="0" dirty="0">
                <a:latin typeface="华文仿宋" panose="02010600040101010101" pitchFamily="2" charset="-122"/>
                <a:ea typeface="华文仿宋" panose="02010600040101010101" pitchFamily="2" charset="-122"/>
              </a:rPr>
              <a:t>.</a:t>
            </a:r>
            <a:r>
              <a:rPr lang="zh-CN" altLang="en-US" sz="1800" b="1" i="0" u="none" strike="noStrike" kern="100" baseline="0" dirty="0">
                <a:latin typeface="华文仿宋" panose="02010600040101010101" pitchFamily="2" charset="-122"/>
                <a:ea typeface="华文仿宋" panose="02010600040101010101" pitchFamily="2" charset="-122"/>
              </a:rPr>
              <a:t>拉脱法测量液体表面张力系数实验结果分析</a:t>
            </a:r>
            <a:r>
              <a:rPr lang="en-US" altLang="zh-CN" sz="1800" b="1" i="0" u="none" strike="noStrike" kern="100" baseline="0" dirty="0">
                <a:latin typeface="华文仿宋" panose="02010600040101010101" pitchFamily="2" charset="-122"/>
                <a:ea typeface="华文仿宋" panose="02010600040101010101" pitchFamily="2" charset="-122"/>
              </a:rPr>
              <a:t>[J].</a:t>
            </a:r>
            <a:r>
              <a:rPr lang="zh-CN" altLang="en-US" sz="1800" b="1" i="0" u="none" strike="noStrike" kern="100" baseline="0" dirty="0">
                <a:latin typeface="华文仿宋" panose="02010600040101010101" pitchFamily="2" charset="-122"/>
                <a:ea typeface="华文仿宋" panose="02010600040101010101" pitchFamily="2" charset="-122"/>
              </a:rPr>
              <a:t>大学物理实验</a:t>
            </a:r>
            <a:r>
              <a:rPr lang="en-US" altLang="zh-CN" sz="1800" b="1" i="0" u="none" strike="noStrike" kern="100" baseline="0" dirty="0">
                <a:latin typeface="华文仿宋" panose="02010600040101010101" pitchFamily="2" charset="-122"/>
                <a:ea typeface="华文仿宋" panose="02010600040101010101" pitchFamily="2" charset="-122"/>
              </a:rPr>
              <a:t>,2022,35(01):115-118.DOI:10.14139/j.cnki.cn22-1228.2022.01.025.</a:t>
            </a:r>
          </a:p>
          <a:p>
            <a:pPr marR="0" algn="just" rtl="0"/>
            <a:endParaRPr lang="en-US" altLang="zh-CN" sz="1800" b="1" i="0" u="none" strike="noStrike" kern="100" baseline="0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marR="0" algn="just" rtl="0"/>
            <a:r>
              <a:rPr lang="en-US" altLang="zh-CN" sz="1800" b="1" i="0" u="none" strike="noStrike" kern="100" baseline="0" dirty="0">
                <a:latin typeface="华文仿宋" panose="02010600040101010101" pitchFamily="2" charset="-122"/>
                <a:ea typeface="华文仿宋" panose="02010600040101010101" pitchFamily="2" charset="-122"/>
              </a:rPr>
              <a:t>[6]</a:t>
            </a:r>
            <a:r>
              <a:rPr lang="zh-CN" altLang="en-US" sz="1800" b="1" i="0" u="none" strike="noStrike" kern="100" baseline="0" dirty="0">
                <a:latin typeface="华文仿宋" panose="02010600040101010101" pitchFamily="2" charset="-122"/>
                <a:ea typeface="华文仿宋" panose="02010600040101010101" pitchFamily="2" charset="-122"/>
              </a:rPr>
              <a:t>刘静</a:t>
            </a:r>
            <a:r>
              <a:rPr lang="en-US" altLang="zh-CN" sz="1800" b="1" i="0" u="none" strike="noStrike" kern="100" baseline="0" dirty="0">
                <a:latin typeface="华文仿宋" panose="02010600040101010101" pitchFamily="2" charset="-122"/>
                <a:ea typeface="华文仿宋" panose="02010600040101010101" pitchFamily="2" charset="-122"/>
              </a:rPr>
              <a:t>,</a:t>
            </a:r>
            <a:r>
              <a:rPr lang="zh-CN" altLang="en-US" sz="1800" b="1" i="0" u="none" strike="noStrike" kern="100" baseline="0" dirty="0">
                <a:latin typeface="华文仿宋" panose="02010600040101010101" pitchFamily="2" charset="-122"/>
                <a:ea typeface="华文仿宋" panose="02010600040101010101" pitchFamily="2" charset="-122"/>
              </a:rPr>
              <a:t>朱泽斌</a:t>
            </a:r>
            <a:r>
              <a:rPr lang="en-US" altLang="zh-CN" sz="1800" b="1" i="0" u="none" strike="noStrike" kern="100" baseline="0" dirty="0">
                <a:latin typeface="华文仿宋" panose="02010600040101010101" pitchFamily="2" charset="-122"/>
                <a:ea typeface="华文仿宋" panose="02010600040101010101" pitchFamily="2" charset="-122"/>
              </a:rPr>
              <a:t>,</a:t>
            </a:r>
            <a:r>
              <a:rPr lang="zh-CN" altLang="en-US" sz="1800" b="1" i="0" u="none" strike="noStrike" kern="100" baseline="0" dirty="0">
                <a:latin typeface="华文仿宋" panose="02010600040101010101" pitchFamily="2" charset="-122"/>
                <a:ea typeface="华文仿宋" panose="02010600040101010101" pitchFamily="2" charset="-122"/>
              </a:rPr>
              <a:t>卞琦琦</a:t>
            </a:r>
            <a:r>
              <a:rPr lang="en-US" altLang="zh-CN" sz="1800" b="1" i="0" u="none" strike="noStrike" kern="100" baseline="0" dirty="0">
                <a:latin typeface="华文仿宋" panose="02010600040101010101" pitchFamily="2" charset="-122"/>
                <a:ea typeface="华文仿宋" panose="02010600040101010101" pitchFamily="2" charset="-122"/>
              </a:rPr>
              <a:t>,</a:t>
            </a:r>
            <a:r>
              <a:rPr lang="zh-CN" altLang="en-US" sz="1800" b="1" i="0" u="none" strike="noStrike" kern="100" baseline="0" dirty="0">
                <a:latin typeface="华文仿宋" panose="02010600040101010101" pitchFamily="2" charset="-122"/>
                <a:ea typeface="华文仿宋" panose="02010600040101010101" pitchFamily="2" charset="-122"/>
              </a:rPr>
              <a:t>游健</a:t>
            </a:r>
            <a:r>
              <a:rPr lang="en-US" altLang="zh-CN" sz="1800" b="1" i="0" u="none" strike="noStrike" kern="100" baseline="0" dirty="0">
                <a:latin typeface="华文仿宋" panose="02010600040101010101" pitchFamily="2" charset="-122"/>
                <a:ea typeface="华文仿宋" panose="02010600040101010101" pitchFamily="2" charset="-122"/>
              </a:rPr>
              <a:t>,</a:t>
            </a:r>
            <a:r>
              <a:rPr lang="zh-CN" altLang="en-US" sz="1800" b="1" i="0" u="none" strike="noStrike" kern="100" baseline="0" dirty="0">
                <a:latin typeface="华文仿宋" panose="02010600040101010101" pitchFamily="2" charset="-122"/>
                <a:ea typeface="华文仿宋" panose="02010600040101010101" pitchFamily="2" charset="-122"/>
              </a:rPr>
              <a:t>曹飒</a:t>
            </a:r>
            <a:r>
              <a:rPr lang="en-US" altLang="zh-CN" sz="1800" b="1" i="0" u="none" strike="noStrike" kern="100" baseline="0" dirty="0">
                <a:latin typeface="华文仿宋" panose="02010600040101010101" pitchFamily="2" charset="-122"/>
                <a:ea typeface="华文仿宋" panose="02010600040101010101" pitchFamily="2" charset="-122"/>
              </a:rPr>
              <a:t>.</a:t>
            </a:r>
            <a:r>
              <a:rPr lang="zh-CN" altLang="en-US" sz="1800" b="1" i="0" u="none" strike="noStrike" kern="100" baseline="0" dirty="0">
                <a:latin typeface="华文仿宋" panose="02010600040101010101" pitchFamily="2" charset="-122"/>
                <a:ea typeface="华文仿宋" panose="02010600040101010101" pitchFamily="2" charset="-122"/>
              </a:rPr>
              <a:t>对液体表面张力系数测量的改进</a:t>
            </a:r>
            <a:r>
              <a:rPr lang="en-US" altLang="zh-CN" sz="1800" b="1" i="0" u="none" strike="noStrike" kern="100" baseline="0" dirty="0">
                <a:latin typeface="华文仿宋" panose="02010600040101010101" pitchFamily="2" charset="-122"/>
                <a:ea typeface="华文仿宋" panose="02010600040101010101" pitchFamily="2" charset="-122"/>
              </a:rPr>
              <a:t>[J].</a:t>
            </a:r>
            <a:r>
              <a:rPr lang="zh-CN" altLang="en-US" sz="1800" b="1" i="0" u="none" strike="noStrike" kern="100" baseline="0" dirty="0">
                <a:latin typeface="华文仿宋" panose="02010600040101010101" pitchFamily="2" charset="-122"/>
                <a:ea typeface="华文仿宋" panose="02010600040101010101" pitchFamily="2" charset="-122"/>
              </a:rPr>
              <a:t>大学物理实验</a:t>
            </a:r>
            <a:r>
              <a:rPr lang="en-US" altLang="zh-CN" sz="1800" b="1" i="0" u="none" strike="noStrike" kern="100" baseline="0" dirty="0">
                <a:latin typeface="华文仿宋" panose="02010600040101010101" pitchFamily="2" charset="-122"/>
                <a:ea typeface="华文仿宋" panose="02010600040101010101" pitchFamily="2" charset="-122"/>
              </a:rPr>
              <a:t>,2018,31(01):16-18.DOI:10.14139/j.cnki.cn22-1228.2018.01.005.</a:t>
            </a:r>
          </a:p>
          <a:p>
            <a:pPr marR="0" algn="just" rtl="0"/>
            <a:endParaRPr lang="en-US" altLang="zh-CN" sz="1800" b="1" i="0" u="none" strike="noStrike" kern="100" baseline="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2A77E3F-37EF-E531-6553-DAF0F021BB2B}"/>
              </a:ext>
            </a:extLst>
          </p:cNvPr>
          <p:cNvSpPr txBox="1"/>
          <p:nvPr/>
        </p:nvSpPr>
        <p:spPr>
          <a:xfrm>
            <a:off x="6626904" y="571500"/>
            <a:ext cx="5091684" cy="618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 rtl="0"/>
            <a:r>
              <a:rPr lang="en-US" altLang="zh-CN" sz="1800" b="1" i="0" u="none" strike="noStrike" kern="100" baseline="0" dirty="0">
                <a:latin typeface="华文仿宋" panose="02010600040101010101" pitchFamily="2" charset="-122"/>
                <a:ea typeface="华文仿宋" panose="02010600040101010101" pitchFamily="2" charset="-122"/>
              </a:rPr>
              <a:t>[7]</a:t>
            </a:r>
            <a:r>
              <a:rPr lang="zh-CN" altLang="en-US" sz="1800" b="1" i="0" u="none" strike="noStrike" kern="100" baseline="0" dirty="0">
                <a:latin typeface="华文仿宋" panose="02010600040101010101" pitchFamily="2" charset="-122"/>
                <a:ea typeface="华文仿宋" panose="02010600040101010101" pitchFamily="2" charset="-122"/>
              </a:rPr>
              <a:t>秦颖</a:t>
            </a:r>
            <a:r>
              <a:rPr lang="en-US" altLang="zh-CN" sz="1800" b="1" i="0" u="none" strike="noStrike" kern="100" baseline="0" dirty="0">
                <a:latin typeface="华文仿宋" panose="02010600040101010101" pitchFamily="2" charset="-122"/>
                <a:ea typeface="华文仿宋" panose="02010600040101010101" pitchFamily="2" charset="-122"/>
              </a:rPr>
              <a:t>,</a:t>
            </a:r>
            <a:r>
              <a:rPr lang="zh-CN" altLang="en-US" sz="1800" b="1" i="0" u="none" strike="noStrike" kern="100" baseline="0" dirty="0">
                <a:latin typeface="华文仿宋" panose="02010600040101010101" pitchFamily="2" charset="-122"/>
                <a:ea typeface="华文仿宋" panose="02010600040101010101" pitchFamily="2" charset="-122"/>
              </a:rPr>
              <a:t>张瑞斌</a:t>
            </a:r>
            <a:r>
              <a:rPr lang="en-US" altLang="zh-CN" sz="1800" b="1" i="0" u="none" strike="noStrike" kern="100" baseline="0" dirty="0">
                <a:latin typeface="华文仿宋" panose="02010600040101010101" pitchFamily="2" charset="-122"/>
                <a:ea typeface="华文仿宋" panose="02010600040101010101" pitchFamily="2" charset="-122"/>
              </a:rPr>
              <a:t>,</a:t>
            </a:r>
            <a:r>
              <a:rPr lang="zh-CN" altLang="en-US" sz="1800" b="1" i="0" u="none" strike="noStrike" kern="100" baseline="0" dirty="0">
                <a:latin typeface="华文仿宋" panose="02010600040101010101" pitchFamily="2" charset="-122"/>
                <a:ea typeface="华文仿宋" panose="02010600040101010101" pitchFamily="2" charset="-122"/>
              </a:rPr>
              <a:t>王茂仁</a:t>
            </a:r>
            <a:r>
              <a:rPr lang="en-US" altLang="zh-CN" sz="1800" b="1" i="0" u="none" strike="noStrike" kern="100" baseline="0" dirty="0">
                <a:latin typeface="华文仿宋" panose="02010600040101010101" pitchFamily="2" charset="-122"/>
                <a:ea typeface="华文仿宋" panose="02010600040101010101" pitchFamily="2" charset="-122"/>
              </a:rPr>
              <a:t>.</a:t>
            </a:r>
            <a:r>
              <a:rPr lang="zh-CN" altLang="en-US" sz="1800" b="1" i="0" u="none" strike="noStrike" kern="100" baseline="0" dirty="0">
                <a:latin typeface="华文仿宋" panose="02010600040101010101" pitchFamily="2" charset="-122"/>
                <a:ea typeface="华文仿宋" panose="02010600040101010101" pitchFamily="2" charset="-122"/>
              </a:rPr>
              <a:t>毛细管法测量表面张力系数测量精度的提高</a:t>
            </a:r>
            <a:r>
              <a:rPr lang="en-US" altLang="zh-CN" sz="1800" b="1" i="0" u="none" strike="noStrike" kern="100" baseline="0" dirty="0">
                <a:latin typeface="华文仿宋" panose="02010600040101010101" pitchFamily="2" charset="-122"/>
                <a:ea typeface="华文仿宋" panose="02010600040101010101" pitchFamily="2" charset="-122"/>
              </a:rPr>
              <a:t>[J].</a:t>
            </a:r>
            <a:r>
              <a:rPr lang="zh-CN" altLang="en-US" sz="1800" b="1" i="0" u="none" strike="noStrike" kern="100" baseline="0" dirty="0">
                <a:latin typeface="华文仿宋" panose="02010600040101010101" pitchFamily="2" charset="-122"/>
                <a:ea typeface="华文仿宋" panose="02010600040101010101" pitchFamily="2" charset="-122"/>
              </a:rPr>
              <a:t>实验科学与技术</a:t>
            </a:r>
            <a:r>
              <a:rPr lang="en-US" altLang="zh-CN" sz="1800" b="1" i="0" u="none" strike="noStrike" kern="100" baseline="0" dirty="0">
                <a:latin typeface="华文仿宋" panose="02010600040101010101" pitchFamily="2" charset="-122"/>
                <a:ea typeface="华文仿宋" panose="02010600040101010101" pitchFamily="2" charset="-122"/>
              </a:rPr>
              <a:t>,2013,11(05):23-25.</a:t>
            </a:r>
          </a:p>
          <a:p>
            <a:pPr marR="0" algn="just" rtl="0"/>
            <a:endParaRPr lang="en-US" altLang="zh-CN" sz="1800" b="1" i="0" u="none" strike="noStrike" kern="100" baseline="0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marR="0" algn="just" rtl="0"/>
            <a:r>
              <a:rPr lang="en-US" altLang="zh-CN" sz="1800" b="1" i="0" u="none" strike="noStrike" kern="100" baseline="0" dirty="0">
                <a:latin typeface="华文仿宋" panose="02010600040101010101" pitchFamily="2" charset="-122"/>
                <a:ea typeface="华文仿宋" panose="02010600040101010101" pitchFamily="2" charset="-122"/>
              </a:rPr>
              <a:t>[8]</a:t>
            </a:r>
            <a:r>
              <a:rPr lang="zh-CN" altLang="en-US" sz="1800" b="1" i="0" u="none" strike="noStrike" kern="100" baseline="0" dirty="0">
                <a:latin typeface="华文仿宋" panose="02010600040101010101" pitchFamily="2" charset="-122"/>
                <a:ea typeface="华文仿宋" panose="02010600040101010101" pitchFamily="2" charset="-122"/>
              </a:rPr>
              <a:t>张丹丹</a:t>
            </a:r>
            <a:r>
              <a:rPr lang="en-US" altLang="zh-CN" sz="1800" b="1" i="0" u="none" strike="noStrike" kern="100" baseline="0" dirty="0">
                <a:latin typeface="华文仿宋" panose="02010600040101010101" pitchFamily="2" charset="-122"/>
                <a:ea typeface="华文仿宋" panose="02010600040101010101" pitchFamily="2" charset="-122"/>
              </a:rPr>
              <a:t>,</a:t>
            </a:r>
            <a:r>
              <a:rPr lang="zh-CN" altLang="en-US" sz="1800" b="1" i="0" u="none" strike="noStrike" kern="100" baseline="0" dirty="0">
                <a:latin typeface="华文仿宋" panose="02010600040101010101" pitchFamily="2" charset="-122"/>
                <a:ea typeface="华文仿宋" panose="02010600040101010101" pitchFamily="2" charset="-122"/>
              </a:rPr>
              <a:t>赵维梅</a:t>
            </a:r>
            <a:r>
              <a:rPr lang="en-US" altLang="zh-CN" sz="1800" b="1" i="0" u="none" strike="noStrike" kern="100" baseline="0" dirty="0">
                <a:latin typeface="华文仿宋" panose="02010600040101010101" pitchFamily="2" charset="-122"/>
                <a:ea typeface="华文仿宋" panose="02010600040101010101" pitchFamily="2" charset="-122"/>
              </a:rPr>
              <a:t>,</a:t>
            </a:r>
            <a:r>
              <a:rPr lang="zh-CN" altLang="en-US" sz="1800" b="1" i="0" u="none" strike="noStrike" kern="100" baseline="0" dirty="0">
                <a:latin typeface="华文仿宋" panose="02010600040101010101" pitchFamily="2" charset="-122"/>
                <a:ea typeface="华文仿宋" panose="02010600040101010101" pitchFamily="2" charset="-122"/>
              </a:rPr>
              <a:t>肖代明</a:t>
            </a:r>
            <a:r>
              <a:rPr lang="en-US" altLang="zh-CN" sz="1800" b="1" i="0" u="none" strike="noStrike" kern="100" baseline="0" dirty="0">
                <a:latin typeface="华文仿宋" panose="02010600040101010101" pitchFamily="2" charset="-122"/>
                <a:ea typeface="华文仿宋" panose="02010600040101010101" pitchFamily="2" charset="-122"/>
              </a:rPr>
              <a:t>,</a:t>
            </a:r>
            <a:r>
              <a:rPr lang="zh-CN" altLang="en-US" sz="1800" b="1" i="0" u="none" strike="noStrike" kern="100" baseline="0" dirty="0">
                <a:latin typeface="华文仿宋" panose="02010600040101010101" pitchFamily="2" charset="-122"/>
                <a:ea typeface="华文仿宋" panose="02010600040101010101" pitchFamily="2" charset="-122"/>
              </a:rPr>
              <a:t>田晓溪</a:t>
            </a:r>
            <a:r>
              <a:rPr lang="en-US" altLang="zh-CN" sz="1800" b="1" i="0" u="none" strike="noStrike" kern="100" baseline="0" dirty="0">
                <a:latin typeface="华文仿宋" panose="02010600040101010101" pitchFamily="2" charset="-122"/>
                <a:ea typeface="华文仿宋" panose="02010600040101010101" pitchFamily="2" charset="-122"/>
              </a:rPr>
              <a:t>,</a:t>
            </a:r>
            <a:r>
              <a:rPr lang="zh-CN" altLang="en-US" sz="1800" b="1" i="0" u="none" strike="noStrike" kern="100" baseline="0" dirty="0">
                <a:latin typeface="华文仿宋" panose="02010600040101010101" pitchFamily="2" charset="-122"/>
                <a:ea typeface="华文仿宋" panose="02010600040101010101" pitchFamily="2" charset="-122"/>
              </a:rPr>
              <a:t>刘婧扬</a:t>
            </a:r>
            <a:r>
              <a:rPr lang="en-US" altLang="zh-CN" sz="1800" b="1" i="0" u="none" strike="noStrike" kern="100" baseline="0" dirty="0">
                <a:latin typeface="华文仿宋" panose="02010600040101010101" pitchFamily="2" charset="-122"/>
                <a:ea typeface="华文仿宋" panose="02010600040101010101" pitchFamily="2" charset="-122"/>
              </a:rPr>
              <a:t>,</a:t>
            </a:r>
            <a:r>
              <a:rPr lang="zh-CN" altLang="en-US" sz="1800" b="1" i="0" u="none" strike="noStrike" kern="100" baseline="0" dirty="0">
                <a:latin typeface="华文仿宋" panose="02010600040101010101" pitchFamily="2" charset="-122"/>
                <a:ea typeface="华文仿宋" panose="02010600040101010101" pitchFamily="2" charset="-122"/>
              </a:rPr>
              <a:t>张美玲</a:t>
            </a:r>
            <a:r>
              <a:rPr lang="en-US" altLang="zh-CN" sz="1800" b="1" i="0" u="none" strike="noStrike" kern="100" baseline="0" dirty="0">
                <a:latin typeface="华文仿宋" panose="02010600040101010101" pitchFamily="2" charset="-122"/>
                <a:ea typeface="华文仿宋" panose="02010600040101010101" pitchFamily="2" charset="-122"/>
              </a:rPr>
              <a:t>.</a:t>
            </a:r>
            <a:r>
              <a:rPr lang="zh-CN" altLang="en-US" sz="1800" b="1" i="0" u="none" strike="noStrike" kern="100" baseline="0" dirty="0">
                <a:latin typeface="华文仿宋" panose="02010600040101010101" pitchFamily="2" charset="-122"/>
                <a:ea typeface="华文仿宋" panose="02010600040101010101" pitchFamily="2" charset="-122"/>
              </a:rPr>
              <a:t>十二烷基苯磺酸钠表面张力的研究</a:t>
            </a:r>
            <a:r>
              <a:rPr lang="en-US" altLang="zh-CN" sz="1800" b="1" i="0" u="none" strike="noStrike" kern="100" baseline="0" dirty="0">
                <a:latin typeface="华文仿宋" panose="02010600040101010101" pitchFamily="2" charset="-122"/>
                <a:ea typeface="华文仿宋" panose="02010600040101010101" pitchFamily="2" charset="-122"/>
              </a:rPr>
              <a:t>[J].</a:t>
            </a:r>
            <a:r>
              <a:rPr lang="zh-CN" altLang="en-US" sz="1800" b="1" i="0" u="none" strike="noStrike" kern="100" baseline="0" dirty="0">
                <a:latin typeface="华文仿宋" panose="02010600040101010101" pitchFamily="2" charset="-122"/>
                <a:ea typeface="华文仿宋" panose="02010600040101010101" pitchFamily="2" charset="-122"/>
              </a:rPr>
              <a:t>辽宁化工</a:t>
            </a:r>
            <a:r>
              <a:rPr lang="en-US" altLang="zh-CN" sz="1800" b="1" i="0" u="none" strike="noStrike" kern="100" baseline="0" dirty="0">
                <a:latin typeface="华文仿宋" panose="02010600040101010101" pitchFamily="2" charset="-122"/>
                <a:ea typeface="华文仿宋" panose="02010600040101010101" pitchFamily="2" charset="-122"/>
              </a:rPr>
              <a:t>,2012,41(07):678-679+682.</a:t>
            </a:r>
          </a:p>
          <a:p>
            <a:pPr marR="0" algn="just" rtl="0"/>
            <a:endParaRPr lang="en-US" altLang="zh-CN" sz="1800" b="1" i="0" u="none" strike="noStrike" kern="100" baseline="0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marR="0" algn="just" rtl="0"/>
            <a:r>
              <a:rPr lang="en-US" altLang="zh-CN" sz="1800" b="1" i="0" u="none" strike="noStrike" kern="100" baseline="0" dirty="0">
                <a:latin typeface="华文仿宋" panose="02010600040101010101" pitchFamily="2" charset="-122"/>
                <a:ea typeface="华文仿宋" panose="02010600040101010101" pitchFamily="2" charset="-122"/>
              </a:rPr>
              <a:t>[9]</a:t>
            </a:r>
            <a:r>
              <a:rPr lang="zh-CN" altLang="en-US" sz="1800" b="1" i="0" u="none" strike="noStrike" kern="100" baseline="0" dirty="0">
                <a:latin typeface="华文仿宋" panose="02010600040101010101" pitchFamily="2" charset="-122"/>
                <a:ea typeface="华文仿宋" panose="02010600040101010101" pitchFamily="2" charset="-122"/>
              </a:rPr>
              <a:t>章礼华</a:t>
            </a:r>
            <a:r>
              <a:rPr lang="en-US" altLang="zh-CN" sz="1800" b="1" i="0" u="none" strike="noStrike" kern="100" baseline="0" dirty="0">
                <a:latin typeface="华文仿宋" panose="02010600040101010101" pitchFamily="2" charset="-122"/>
                <a:ea typeface="华文仿宋" panose="02010600040101010101" pitchFamily="2" charset="-122"/>
              </a:rPr>
              <a:t>,</a:t>
            </a:r>
            <a:r>
              <a:rPr lang="zh-CN" altLang="en-US" sz="1800" b="1" i="0" u="none" strike="noStrike" kern="100" baseline="0" dirty="0">
                <a:latin typeface="华文仿宋" panose="02010600040101010101" pitchFamily="2" charset="-122"/>
                <a:ea typeface="华文仿宋" panose="02010600040101010101" pitchFamily="2" charset="-122"/>
              </a:rPr>
              <a:t>徐英勋</a:t>
            </a:r>
            <a:r>
              <a:rPr lang="en-US" altLang="zh-CN" sz="1800" b="1" i="0" u="none" strike="noStrike" kern="100" baseline="0" dirty="0">
                <a:latin typeface="华文仿宋" panose="02010600040101010101" pitchFamily="2" charset="-122"/>
                <a:ea typeface="华文仿宋" panose="02010600040101010101" pitchFamily="2" charset="-122"/>
              </a:rPr>
              <a:t>,</a:t>
            </a:r>
            <a:r>
              <a:rPr lang="zh-CN" altLang="en-US" sz="1800" b="1" i="0" u="none" strike="noStrike" kern="100" baseline="0" dirty="0">
                <a:latin typeface="华文仿宋" panose="02010600040101010101" pitchFamily="2" charset="-122"/>
                <a:ea typeface="华文仿宋" panose="02010600040101010101" pitchFamily="2" charset="-122"/>
              </a:rPr>
              <a:t>张杰</a:t>
            </a:r>
            <a:r>
              <a:rPr lang="en-US" altLang="zh-CN" sz="1800" b="1" i="0" u="none" strike="noStrike" kern="100" baseline="0" dirty="0">
                <a:latin typeface="华文仿宋" panose="02010600040101010101" pitchFamily="2" charset="-122"/>
                <a:ea typeface="华文仿宋" panose="02010600040101010101" pitchFamily="2" charset="-122"/>
              </a:rPr>
              <a:t>.</a:t>
            </a:r>
            <a:r>
              <a:rPr lang="zh-CN" altLang="en-US" sz="1800" b="1" i="0" u="none" strike="noStrike" kern="100" baseline="0" dirty="0">
                <a:latin typeface="华文仿宋" panose="02010600040101010101" pitchFamily="2" charset="-122"/>
                <a:ea typeface="华文仿宋" panose="02010600040101010101" pitchFamily="2" charset="-122"/>
              </a:rPr>
              <a:t>毛细管升高法测水的表面张力系数及其修正</a:t>
            </a:r>
            <a:r>
              <a:rPr lang="en-US" altLang="zh-CN" sz="1800" b="1" i="0" u="none" strike="noStrike" kern="100" baseline="0" dirty="0">
                <a:latin typeface="华文仿宋" panose="02010600040101010101" pitchFamily="2" charset="-122"/>
                <a:ea typeface="华文仿宋" panose="02010600040101010101" pitchFamily="2" charset="-122"/>
              </a:rPr>
              <a:t>[J].</a:t>
            </a:r>
            <a:r>
              <a:rPr lang="zh-CN" altLang="en-US" sz="1800" b="1" i="0" u="none" strike="noStrike" kern="100" baseline="0" dirty="0">
                <a:latin typeface="华文仿宋" panose="02010600040101010101" pitchFamily="2" charset="-122"/>
                <a:ea typeface="华文仿宋" panose="02010600040101010101" pitchFamily="2" charset="-122"/>
              </a:rPr>
              <a:t>安庆师范学院学报</a:t>
            </a:r>
            <a:r>
              <a:rPr lang="en-US" altLang="zh-CN" sz="1800" b="1" i="0" u="none" strike="noStrike" kern="100" baseline="0" dirty="0">
                <a:latin typeface="华文仿宋" panose="02010600040101010101" pitchFamily="2" charset="-122"/>
                <a:ea typeface="华文仿宋" panose="02010600040101010101" pitchFamily="2" charset="-122"/>
              </a:rPr>
              <a:t>(</a:t>
            </a:r>
            <a:r>
              <a:rPr lang="zh-CN" altLang="en-US" sz="1800" b="1" i="0" u="none" strike="noStrike" kern="100" baseline="0" dirty="0">
                <a:latin typeface="华文仿宋" panose="02010600040101010101" pitchFamily="2" charset="-122"/>
                <a:ea typeface="华文仿宋" panose="02010600040101010101" pitchFamily="2" charset="-122"/>
              </a:rPr>
              <a:t>自然科学版</a:t>
            </a:r>
            <a:r>
              <a:rPr lang="en-US" altLang="zh-CN" sz="1800" b="1" i="0" u="none" strike="noStrike" kern="100" baseline="0" dirty="0">
                <a:latin typeface="华文仿宋" panose="02010600040101010101" pitchFamily="2" charset="-122"/>
                <a:ea typeface="华文仿宋" panose="02010600040101010101" pitchFamily="2" charset="-122"/>
              </a:rPr>
              <a:t>),2011,17(01):123-125.</a:t>
            </a:r>
          </a:p>
          <a:p>
            <a:pPr marR="0" algn="just" rtl="0"/>
            <a:endParaRPr lang="en-US" altLang="zh-CN" sz="1800" b="1" i="0" u="none" strike="noStrike" kern="100" baseline="0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marR="0" algn="just" rtl="0"/>
            <a:r>
              <a:rPr lang="en-US" altLang="zh-CN" sz="1800" b="1" i="0" u="none" strike="noStrike" kern="100" baseline="0" dirty="0">
                <a:latin typeface="华文仿宋" panose="02010600040101010101" pitchFamily="2" charset="-122"/>
                <a:ea typeface="华文仿宋" panose="02010600040101010101" pitchFamily="2" charset="-122"/>
              </a:rPr>
              <a:t>[10]</a:t>
            </a:r>
            <a:r>
              <a:rPr lang="zh-CN" altLang="en-US" sz="1800" b="1" i="0" u="none" strike="noStrike" kern="100" baseline="0" dirty="0">
                <a:latin typeface="华文仿宋" panose="02010600040101010101" pitchFamily="2" charset="-122"/>
                <a:ea typeface="华文仿宋" panose="02010600040101010101" pitchFamily="2" charset="-122"/>
              </a:rPr>
              <a:t>郭瑞</a:t>
            </a:r>
            <a:r>
              <a:rPr lang="en-US" altLang="zh-CN" sz="1800" b="1" i="0" u="none" strike="noStrike" kern="100" baseline="0" dirty="0">
                <a:latin typeface="华文仿宋" panose="02010600040101010101" pitchFamily="2" charset="-122"/>
                <a:ea typeface="华文仿宋" panose="02010600040101010101" pitchFamily="2" charset="-122"/>
              </a:rPr>
              <a:t>.</a:t>
            </a:r>
            <a:r>
              <a:rPr lang="zh-CN" altLang="en-US" sz="1800" b="1" i="0" u="none" strike="noStrike" kern="100" baseline="0" dirty="0">
                <a:latin typeface="华文仿宋" panose="02010600040101010101" pitchFamily="2" charset="-122"/>
                <a:ea typeface="华文仿宋" panose="02010600040101010101" pitchFamily="2" charset="-122"/>
              </a:rPr>
              <a:t>表面张力测量方法综述</a:t>
            </a:r>
            <a:r>
              <a:rPr lang="en-US" altLang="zh-CN" sz="1800" b="1" i="0" u="none" strike="noStrike" kern="100" baseline="0" dirty="0">
                <a:latin typeface="华文仿宋" panose="02010600040101010101" pitchFamily="2" charset="-122"/>
                <a:ea typeface="华文仿宋" panose="02010600040101010101" pitchFamily="2" charset="-122"/>
              </a:rPr>
              <a:t>[J].</a:t>
            </a:r>
            <a:r>
              <a:rPr lang="zh-CN" altLang="en-US" sz="1800" b="1" i="0" u="none" strike="noStrike" kern="100" baseline="0" dirty="0">
                <a:latin typeface="华文仿宋" panose="02010600040101010101" pitchFamily="2" charset="-122"/>
                <a:ea typeface="华文仿宋" panose="02010600040101010101" pitchFamily="2" charset="-122"/>
              </a:rPr>
              <a:t>计量与测试技术</a:t>
            </a:r>
            <a:r>
              <a:rPr lang="en-US" altLang="zh-CN" sz="1800" b="1" i="0" u="none" strike="noStrike" kern="100" baseline="0" dirty="0">
                <a:latin typeface="华文仿宋" panose="02010600040101010101" pitchFamily="2" charset="-122"/>
                <a:ea typeface="华文仿宋" panose="02010600040101010101" pitchFamily="2" charset="-122"/>
              </a:rPr>
              <a:t>,2009,36(04):62-64.</a:t>
            </a:r>
          </a:p>
          <a:p>
            <a:pPr marR="0" algn="just" rtl="0"/>
            <a:endParaRPr lang="en-US" altLang="zh-CN" sz="1800" b="1" i="0" u="none" strike="noStrike" kern="100" baseline="0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marR="0" algn="just" rtl="0"/>
            <a:r>
              <a:rPr lang="en-US" altLang="zh-CN" sz="1800" b="1" i="0" u="none" strike="noStrike" kern="100" baseline="0" dirty="0">
                <a:latin typeface="华文仿宋" panose="02010600040101010101" pitchFamily="2" charset="-122"/>
                <a:ea typeface="华文仿宋" panose="02010600040101010101" pitchFamily="2" charset="-122"/>
              </a:rPr>
              <a:t>[11]</a:t>
            </a:r>
            <a:r>
              <a:rPr lang="zh-CN" altLang="en-US" sz="1800" b="1" i="0" u="none" strike="noStrike" kern="100" baseline="0" dirty="0">
                <a:latin typeface="华文仿宋" panose="02010600040101010101" pitchFamily="2" charset="-122"/>
                <a:ea typeface="华文仿宋" panose="02010600040101010101" pitchFamily="2" charset="-122"/>
              </a:rPr>
              <a:t>魏杰</a:t>
            </a:r>
            <a:r>
              <a:rPr lang="en-US" altLang="zh-CN" sz="1800" b="1" i="0" u="none" strike="noStrike" kern="100" baseline="0" dirty="0">
                <a:latin typeface="华文仿宋" panose="02010600040101010101" pitchFamily="2" charset="-122"/>
                <a:ea typeface="华文仿宋" panose="02010600040101010101" pitchFamily="2" charset="-122"/>
              </a:rPr>
              <a:t>,</a:t>
            </a:r>
            <a:r>
              <a:rPr lang="zh-CN" altLang="en-US" sz="1800" b="1" i="0" u="none" strike="noStrike" kern="100" baseline="0" dirty="0">
                <a:latin typeface="华文仿宋" panose="02010600040101010101" pitchFamily="2" charset="-122"/>
                <a:ea typeface="华文仿宋" panose="02010600040101010101" pitchFamily="2" charset="-122"/>
              </a:rPr>
              <a:t>张拥军</a:t>
            </a:r>
            <a:r>
              <a:rPr lang="en-US" altLang="zh-CN" sz="1800" b="1" i="0" u="none" strike="noStrike" kern="100" baseline="0" dirty="0">
                <a:latin typeface="华文仿宋" panose="02010600040101010101" pitchFamily="2" charset="-122"/>
                <a:ea typeface="华文仿宋" panose="02010600040101010101" pitchFamily="2" charset="-122"/>
              </a:rPr>
              <a:t>,</a:t>
            </a:r>
            <a:r>
              <a:rPr lang="zh-CN" altLang="en-US" sz="1800" b="1" i="0" u="none" strike="noStrike" kern="100" baseline="0" dirty="0">
                <a:latin typeface="华文仿宋" panose="02010600040101010101" pitchFamily="2" charset="-122"/>
                <a:ea typeface="华文仿宋" panose="02010600040101010101" pitchFamily="2" charset="-122"/>
              </a:rPr>
              <a:t>陈江</a:t>
            </a:r>
            <a:r>
              <a:rPr lang="en-US" altLang="zh-CN" sz="1800" b="1" i="0" u="none" strike="noStrike" kern="100" baseline="0" dirty="0">
                <a:latin typeface="华文仿宋" panose="02010600040101010101" pitchFamily="2" charset="-122"/>
                <a:ea typeface="华文仿宋" panose="02010600040101010101" pitchFamily="2" charset="-122"/>
              </a:rPr>
              <a:t>,</a:t>
            </a:r>
            <a:r>
              <a:rPr lang="zh-CN" altLang="en-US" sz="1800" b="1" i="0" u="none" strike="noStrike" kern="100" baseline="0" dirty="0">
                <a:latin typeface="华文仿宋" panose="02010600040101010101" pitchFamily="2" charset="-122"/>
                <a:ea typeface="华文仿宋" panose="02010600040101010101" pitchFamily="2" charset="-122"/>
              </a:rPr>
              <a:t>李超</a:t>
            </a:r>
            <a:r>
              <a:rPr lang="en-US" altLang="zh-CN" sz="1800" b="1" i="0" u="none" strike="noStrike" kern="100" baseline="0" dirty="0">
                <a:latin typeface="华文仿宋" panose="02010600040101010101" pitchFamily="2" charset="-122"/>
                <a:ea typeface="华文仿宋" panose="02010600040101010101" pitchFamily="2" charset="-122"/>
              </a:rPr>
              <a:t>,</a:t>
            </a:r>
            <a:r>
              <a:rPr lang="zh-CN" altLang="en-US" sz="1800" b="1" i="0" u="none" strike="noStrike" kern="100" baseline="0" dirty="0">
                <a:latin typeface="华文仿宋" panose="02010600040101010101" pitchFamily="2" charset="-122"/>
                <a:ea typeface="华文仿宋" panose="02010600040101010101" pitchFamily="2" charset="-122"/>
              </a:rPr>
              <a:t>林泽玲</a:t>
            </a:r>
            <a:r>
              <a:rPr lang="en-US" altLang="zh-CN" sz="1800" b="1" i="0" u="none" strike="noStrike" kern="100" baseline="0" dirty="0">
                <a:latin typeface="华文仿宋" panose="02010600040101010101" pitchFamily="2" charset="-122"/>
                <a:ea typeface="华文仿宋" panose="02010600040101010101" pitchFamily="2" charset="-122"/>
              </a:rPr>
              <a:t>,</a:t>
            </a:r>
            <a:r>
              <a:rPr lang="zh-CN" altLang="en-US" sz="1800" b="1" i="0" u="none" strike="noStrike" kern="100" baseline="0" dirty="0">
                <a:latin typeface="华文仿宋" panose="02010600040101010101" pitchFamily="2" charset="-122"/>
                <a:ea typeface="华文仿宋" panose="02010600040101010101" pitchFamily="2" charset="-122"/>
              </a:rPr>
              <a:t>龚志澄</a:t>
            </a:r>
            <a:r>
              <a:rPr lang="en-US" altLang="zh-CN" sz="1800" b="1" i="0" u="none" strike="noStrike" kern="100" baseline="0" dirty="0">
                <a:latin typeface="华文仿宋" panose="02010600040101010101" pitchFamily="2" charset="-122"/>
                <a:ea typeface="华文仿宋" panose="02010600040101010101" pitchFamily="2" charset="-122"/>
              </a:rPr>
              <a:t>.</a:t>
            </a:r>
            <a:r>
              <a:rPr lang="zh-CN" altLang="en-US" sz="1800" b="1" i="0" u="none" strike="noStrike" kern="100" baseline="0" dirty="0">
                <a:latin typeface="华文仿宋" panose="02010600040101010101" pitchFamily="2" charset="-122"/>
                <a:ea typeface="华文仿宋" panose="02010600040101010101" pitchFamily="2" charset="-122"/>
              </a:rPr>
              <a:t>拉脱法测液体表面张力系数的改进</a:t>
            </a:r>
            <a:r>
              <a:rPr lang="en-US" altLang="zh-CN" sz="1800" b="1" i="0" u="none" strike="noStrike" kern="100" baseline="0" dirty="0">
                <a:latin typeface="华文仿宋" panose="02010600040101010101" pitchFamily="2" charset="-122"/>
                <a:ea typeface="华文仿宋" panose="02010600040101010101" pitchFamily="2" charset="-122"/>
              </a:rPr>
              <a:t>[J].</a:t>
            </a:r>
            <a:r>
              <a:rPr lang="zh-CN" altLang="en-US" sz="1800" b="1" i="0" u="none" strike="noStrike" kern="100" baseline="0" dirty="0">
                <a:latin typeface="华文仿宋" panose="02010600040101010101" pitchFamily="2" charset="-122"/>
                <a:ea typeface="华文仿宋" panose="02010600040101010101" pitchFamily="2" charset="-122"/>
              </a:rPr>
              <a:t>大学物理</a:t>
            </a:r>
            <a:r>
              <a:rPr lang="en-US" altLang="zh-CN" sz="1800" b="1" i="0" u="none" strike="noStrike" kern="100" baseline="0" dirty="0">
                <a:latin typeface="华文仿宋" panose="02010600040101010101" pitchFamily="2" charset="-122"/>
                <a:ea typeface="华文仿宋" panose="02010600040101010101" pitchFamily="2" charset="-122"/>
              </a:rPr>
              <a:t>,2004(12):43-45.DOI:10.16854/j.cnki.1000-0712.2004.12.012.</a:t>
            </a:r>
          </a:p>
          <a:p>
            <a:pPr marR="0" algn="just" rtl="0"/>
            <a:endParaRPr lang="en-US" altLang="zh-CN" sz="1800" b="1" i="0" u="none" strike="noStrike" kern="100" baseline="0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marR="0" algn="just" rtl="0"/>
            <a:r>
              <a:rPr lang="en-US" altLang="zh-CN" sz="1800" b="1" i="0" u="none" strike="noStrike" kern="100" baseline="0" dirty="0">
                <a:latin typeface="华文仿宋" panose="02010600040101010101" pitchFamily="2" charset="-122"/>
                <a:ea typeface="华文仿宋" panose="02010600040101010101" pitchFamily="2" charset="-122"/>
              </a:rPr>
              <a:t>[12]</a:t>
            </a:r>
            <a:r>
              <a:rPr lang="zh-CN" altLang="en-US" sz="1800" b="1" i="0" u="none" strike="noStrike" kern="100" baseline="0" dirty="0">
                <a:latin typeface="华文仿宋" panose="02010600040101010101" pitchFamily="2" charset="-122"/>
                <a:ea typeface="华文仿宋" panose="02010600040101010101" pitchFamily="2" charset="-122"/>
              </a:rPr>
              <a:t>马树昌</a:t>
            </a:r>
            <a:r>
              <a:rPr lang="en-US" altLang="zh-CN" sz="1800" b="1" i="0" u="none" strike="noStrike" kern="100" baseline="0" dirty="0">
                <a:latin typeface="华文仿宋" panose="02010600040101010101" pitchFamily="2" charset="-122"/>
                <a:ea typeface="华文仿宋" panose="02010600040101010101" pitchFamily="2" charset="-122"/>
              </a:rPr>
              <a:t>.</a:t>
            </a:r>
            <a:r>
              <a:rPr lang="zh-CN" altLang="en-US" sz="1800" b="1" i="0" u="none" strike="noStrike" kern="100" baseline="0" dirty="0">
                <a:latin typeface="华文仿宋" panose="02010600040101010101" pitchFamily="2" charset="-122"/>
                <a:ea typeface="华文仿宋" panose="02010600040101010101" pitchFamily="2" charset="-122"/>
              </a:rPr>
              <a:t>用毛细管法测定液体的表面张力系数</a:t>
            </a:r>
            <a:r>
              <a:rPr lang="en-US" altLang="zh-CN" sz="1800" b="1" i="0" u="none" strike="noStrike" kern="100" baseline="0" dirty="0">
                <a:latin typeface="华文仿宋" panose="02010600040101010101" pitchFamily="2" charset="-122"/>
                <a:ea typeface="华文仿宋" panose="02010600040101010101" pitchFamily="2" charset="-122"/>
              </a:rPr>
              <a:t>[J].</a:t>
            </a:r>
            <a:r>
              <a:rPr lang="zh-CN" altLang="en-US" sz="1800" b="1" i="0" u="none" strike="noStrike" kern="100" baseline="0" dirty="0">
                <a:latin typeface="华文仿宋" panose="02010600040101010101" pitchFamily="2" charset="-122"/>
                <a:ea typeface="华文仿宋" panose="02010600040101010101" pitchFamily="2" charset="-122"/>
              </a:rPr>
              <a:t>榆林高等专科学校学报</a:t>
            </a:r>
            <a:r>
              <a:rPr lang="en-US" altLang="zh-CN" sz="1800" b="1" i="0" u="none" strike="noStrike" kern="100" baseline="0" dirty="0">
                <a:latin typeface="华文仿宋" panose="02010600040101010101" pitchFamily="2" charset="-122"/>
                <a:ea typeface="华文仿宋" panose="02010600040101010101" pitchFamily="2" charset="-122"/>
              </a:rPr>
              <a:t>,1993(01):59-60.</a:t>
            </a:r>
            <a:endParaRPr lang="zh-CN" altLang="en-US" sz="1800" b="1" i="0" u="none" strike="noStrike" kern="100" baseline="0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sp>
        <p:nvSpPr>
          <p:cNvPr id="12" name="灯片编号占位符 11">
            <a:extLst>
              <a:ext uri="{FF2B5EF4-FFF2-40B4-BE49-F238E27FC236}">
                <a16:creationId xmlns:a16="http://schemas.microsoft.com/office/drawing/2014/main" id="{BFE7DA0C-26B2-E6B8-9035-0FD1CF269B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8369B-F710-4CE9-A0B8-9F511945CEE2}" type="slidenum">
              <a:rPr lang="zh-CN" altLang="en-US" smtClean="0"/>
              <a:pPr/>
              <a:t>29</a:t>
            </a:fld>
            <a:endParaRPr lang="zh-CN" altLang="en-US"/>
          </a:p>
        </p:txBody>
      </p:sp>
      <p:sp>
        <p:nvSpPr>
          <p:cNvPr id="2" name="椭圆 1">
            <a:hlinkClick r:id="rId2" action="ppaction://hlinksldjump"/>
            <a:extLst>
              <a:ext uri="{FF2B5EF4-FFF2-40B4-BE49-F238E27FC236}">
                <a16:creationId xmlns:a16="http://schemas.microsoft.com/office/drawing/2014/main" id="{270F1573-3468-D26E-6730-DD5142CBE7A5}"/>
              </a:ext>
            </a:extLst>
          </p:cNvPr>
          <p:cNvSpPr/>
          <p:nvPr/>
        </p:nvSpPr>
        <p:spPr>
          <a:xfrm>
            <a:off x="11100816" y="3429000"/>
            <a:ext cx="934212" cy="947918"/>
          </a:xfrm>
          <a:prstGeom prst="ellipse">
            <a:avLst/>
          </a:prstGeom>
          <a:solidFill>
            <a:srgbClr val="547C64">
              <a:alpha val="1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74775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7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8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9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1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"/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10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/>
          <p:cNvSpPr txBox="1"/>
          <p:nvPr/>
        </p:nvSpPr>
        <p:spPr>
          <a:xfrm>
            <a:off x="4464790" y="3335463"/>
            <a:ext cx="3262423" cy="1015659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/>
            <a:r>
              <a:rPr lang="zh-CN" altLang="en-US" sz="6000" b="1" dirty="0">
                <a:solidFill>
                  <a:srgbClr val="547C64"/>
                </a:solidFill>
              </a:rPr>
              <a:t>赛题分析</a:t>
            </a:r>
          </a:p>
        </p:txBody>
      </p:sp>
      <p:grpSp>
        <p:nvGrpSpPr>
          <p:cNvPr id="23" name="组合 22"/>
          <p:cNvGrpSpPr/>
          <p:nvPr/>
        </p:nvGrpSpPr>
        <p:grpSpPr>
          <a:xfrm>
            <a:off x="7924800" y="3727786"/>
            <a:ext cx="4356099" cy="348914"/>
            <a:chOff x="743958" y="3475975"/>
            <a:chExt cx="753417" cy="0"/>
          </a:xfrm>
        </p:grpSpPr>
        <p:cxnSp>
          <p:nvCxnSpPr>
            <p:cNvPr id="21" name="直接连接符 20"/>
            <p:cNvCxnSpPr/>
            <p:nvPr/>
          </p:nvCxnSpPr>
          <p:spPr>
            <a:xfrm flipH="1" flipV="1">
              <a:off x="951148" y="3475975"/>
              <a:ext cx="546227" cy="0"/>
            </a:xfrm>
            <a:prstGeom prst="line">
              <a:avLst/>
            </a:prstGeom>
            <a:ln w="7620">
              <a:solidFill>
                <a:schemeClr val="tx1">
                  <a:lumMod val="50000"/>
                  <a:lumOff val="50000"/>
                </a:schemeClr>
              </a:solidFill>
              <a:prstDash val="dash"/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 flipH="1">
              <a:off x="743958" y="3475975"/>
              <a:ext cx="207190" cy="0"/>
            </a:xfrm>
            <a:prstGeom prst="line">
              <a:avLst/>
            </a:prstGeom>
            <a:ln w="762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组合 11"/>
          <p:cNvGrpSpPr/>
          <p:nvPr/>
        </p:nvGrpSpPr>
        <p:grpSpPr>
          <a:xfrm flipH="1">
            <a:off x="-114300" y="3721751"/>
            <a:ext cx="4381500" cy="329549"/>
            <a:chOff x="743958" y="3475975"/>
            <a:chExt cx="753417" cy="0"/>
          </a:xfrm>
        </p:grpSpPr>
        <p:cxnSp>
          <p:nvCxnSpPr>
            <p:cNvPr id="13" name="直接连接符 12"/>
            <p:cNvCxnSpPr/>
            <p:nvPr/>
          </p:nvCxnSpPr>
          <p:spPr>
            <a:xfrm flipH="1" flipV="1">
              <a:off x="951148" y="3475975"/>
              <a:ext cx="546227" cy="0"/>
            </a:xfrm>
            <a:prstGeom prst="line">
              <a:avLst/>
            </a:prstGeom>
            <a:ln w="7620">
              <a:solidFill>
                <a:schemeClr val="tx1">
                  <a:lumMod val="50000"/>
                  <a:lumOff val="50000"/>
                </a:schemeClr>
              </a:solidFill>
              <a:prstDash val="dash"/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 flipH="1">
              <a:off x="743958" y="3475975"/>
              <a:ext cx="207190" cy="0"/>
            </a:xfrm>
            <a:prstGeom prst="line">
              <a:avLst/>
            </a:prstGeom>
            <a:ln w="762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组合 7"/>
          <p:cNvGrpSpPr/>
          <p:nvPr/>
        </p:nvGrpSpPr>
        <p:grpSpPr>
          <a:xfrm>
            <a:off x="5409724" y="1691483"/>
            <a:ext cx="1372552" cy="1243875"/>
            <a:chOff x="5500688" y="1608138"/>
            <a:chExt cx="508000" cy="460375"/>
          </a:xfrm>
          <a:solidFill>
            <a:srgbClr val="547C64"/>
          </a:solidFill>
        </p:grpSpPr>
        <p:sp>
          <p:nvSpPr>
            <p:cNvPr id="6" name="Freeform 5"/>
            <p:cNvSpPr>
              <a:spLocks noEditPoints="1"/>
            </p:cNvSpPr>
            <p:nvPr/>
          </p:nvSpPr>
          <p:spPr bwMode="auto">
            <a:xfrm>
              <a:off x="5500688" y="1608138"/>
              <a:ext cx="508000" cy="460375"/>
            </a:xfrm>
            <a:custGeom>
              <a:avLst/>
              <a:gdLst>
                <a:gd name="T0" fmla="*/ 115 w 133"/>
                <a:gd name="T1" fmla="*/ 36 h 120"/>
                <a:gd name="T2" fmla="*/ 67 w 133"/>
                <a:gd name="T3" fmla="*/ 1 h 120"/>
                <a:gd name="T4" fmla="*/ 47 w 133"/>
                <a:gd name="T5" fmla="*/ 2 h 120"/>
                <a:gd name="T6" fmla="*/ 4 w 133"/>
                <a:gd name="T7" fmla="*/ 39 h 120"/>
                <a:gd name="T8" fmla="*/ 24 w 133"/>
                <a:gd name="T9" fmla="*/ 108 h 120"/>
                <a:gd name="T10" fmla="*/ 60 w 133"/>
                <a:gd name="T11" fmla="*/ 120 h 120"/>
                <a:gd name="T12" fmla="*/ 93 w 133"/>
                <a:gd name="T13" fmla="*/ 110 h 120"/>
                <a:gd name="T14" fmla="*/ 42 w 133"/>
                <a:gd name="T15" fmla="*/ 9 h 120"/>
                <a:gd name="T16" fmla="*/ 38 w 133"/>
                <a:gd name="T17" fmla="*/ 14 h 120"/>
                <a:gd name="T18" fmla="*/ 33 w 133"/>
                <a:gd name="T19" fmla="*/ 16 h 120"/>
                <a:gd name="T20" fmla="*/ 33 w 133"/>
                <a:gd name="T21" fmla="*/ 24 h 120"/>
                <a:gd name="T22" fmla="*/ 9 w 133"/>
                <a:gd name="T23" fmla="*/ 36 h 120"/>
                <a:gd name="T24" fmla="*/ 25 w 133"/>
                <a:gd name="T25" fmla="*/ 48 h 120"/>
                <a:gd name="T26" fmla="*/ 4 w 133"/>
                <a:gd name="T27" fmla="*/ 63 h 120"/>
                <a:gd name="T28" fmla="*/ 25 w 133"/>
                <a:gd name="T29" fmla="*/ 76 h 120"/>
                <a:gd name="T30" fmla="*/ 28 w 133"/>
                <a:gd name="T31" fmla="*/ 106 h 120"/>
                <a:gd name="T32" fmla="*/ 32 w 133"/>
                <a:gd name="T33" fmla="*/ 96 h 120"/>
                <a:gd name="T34" fmla="*/ 35 w 133"/>
                <a:gd name="T35" fmla="*/ 104 h 120"/>
                <a:gd name="T36" fmla="*/ 38 w 133"/>
                <a:gd name="T37" fmla="*/ 107 h 120"/>
                <a:gd name="T38" fmla="*/ 42 w 133"/>
                <a:gd name="T39" fmla="*/ 112 h 120"/>
                <a:gd name="T40" fmla="*/ 48 w 133"/>
                <a:gd name="T41" fmla="*/ 114 h 120"/>
                <a:gd name="T42" fmla="*/ 42 w 133"/>
                <a:gd name="T43" fmla="*/ 107 h 120"/>
                <a:gd name="T44" fmla="*/ 51 w 133"/>
                <a:gd name="T45" fmla="*/ 100 h 120"/>
                <a:gd name="T46" fmla="*/ 38 w 133"/>
                <a:gd name="T47" fmla="*/ 101 h 120"/>
                <a:gd name="T48" fmla="*/ 32 w 133"/>
                <a:gd name="T49" fmla="*/ 87 h 120"/>
                <a:gd name="T50" fmla="*/ 29 w 133"/>
                <a:gd name="T51" fmla="*/ 76 h 120"/>
                <a:gd name="T52" fmla="*/ 58 w 133"/>
                <a:gd name="T53" fmla="*/ 63 h 120"/>
                <a:gd name="T54" fmla="*/ 28 w 133"/>
                <a:gd name="T55" fmla="*/ 49 h 120"/>
                <a:gd name="T56" fmla="*/ 58 w 133"/>
                <a:gd name="T57" fmla="*/ 36 h 120"/>
                <a:gd name="T58" fmla="*/ 36 w 133"/>
                <a:gd name="T59" fmla="*/ 25 h 120"/>
                <a:gd name="T60" fmla="*/ 47 w 133"/>
                <a:gd name="T61" fmla="*/ 21 h 120"/>
                <a:gd name="T62" fmla="*/ 58 w 133"/>
                <a:gd name="T63" fmla="*/ 19 h 120"/>
                <a:gd name="T64" fmla="*/ 44 w 133"/>
                <a:gd name="T65" fmla="*/ 17 h 120"/>
                <a:gd name="T66" fmla="*/ 44 w 133"/>
                <a:gd name="T67" fmla="*/ 11 h 120"/>
                <a:gd name="T68" fmla="*/ 48 w 133"/>
                <a:gd name="T69" fmla="*/ 7 h 120"/>
                <a:gd name="T70" fmla="*/ 92 w 133"/>
                <a:gd name="T71" fmla="*/ 36 h 120"/>
                <a:gd name="T72" fmla="*/ 86 w 133"/>
                <a:gd name="T73" fmla="*/ 23 h 120"/>
                <a:gd name="T74" fmla="*/ 87 w 133"/>
                <a:gd name="T75" fmla="*/ 16 h 120"/>
                <a:gd name="T76" fmla="*/ 80 w 133"/>
                <a:gd name="T77" fmla="*/ 12 h 120"/>
                <a:gd name="T78" fmla="*/ 76 w 133"/>
                <a:gd name="T79" fmla="*/ 6 h 120"/>
                <a:gd name="T80" fmla="*/ 75 w 133"/>
                <a:gd name="T81" fmla="*/ 12 h 120"/>
                <a:gd name="T82" fmla="*/ 74 w 133"/>
                <a:gd name="T83" fmla="*/ 17 h 120"/>
                <a:gd name="T84" fmla="*/ 62 w 133"/>
                <a:gd name="T85" fmla="*/ 19 h 120"/>
                <a:gd name="T86" fmla="*/ 71 w 133"/>
                <a:gd name="T87" fmla="*/ 21 h 120"/>
                <a:gd name="T88" fmla="*/ 82 w 133"/>
                <a:gd name="T89" fmla="*/ 23 h 120"/>
                <a:gd name="T90" fmla="*/ 88 w 133"/>
                <a:gd name="T91" fmla="*/ 36 h 120"/>
                <a:gd name="T92" fmla="*/ 62 w 133"/>
                <a:gd name="T93" fmla="*/ 60 h 120"/>
                <a:gd name="T94" fmla="*/ 84 w 133"/>
                <a:gd name="T95" fmla="*/ 93 h 120"/>
                <a:gd name="T96" fmla="*/ 76 w 133"/>
                <a:gd name="T97" fmla="*/ 101 h 120"/>
                <a:gd name="T98" fmla="*/ 62 w 133"/>
                <a:gd name="T99" fmla="*/ 100 h 120"/>
                <a:gd name="T100" fmla="*/ 72 w 133"/>
                <a:gd name="T101" fmla="*/ 113 h 120"/>
                <a:gd name="T102" fmla="*/ 70 w 133"/>
                <a:gd name="T103" fmla="*/ 104 h 120"/>
                <a:gd name="T104" fmla="*/ 76 w 133"/>
                <a:gd name="T105" fmla="*/ 107 h 120"/>
                <a:gd name="T106" fmla="*/ 79 w 133"/>
                <a:gd name="T107" fmla="*/ 109 h 120"/>
                <a:gd name="T108" fmla="*/ 90 w 133"/>
                <a:gd name="T109" fmla="*/ 106 h 120"/>
                <a:gd name="T110" fmla="*/ 84 w 133"/>
                <a:gd name="T111" fmla="*/ 100 h 120"/>
                <a:gd name="T112" fmla="*/ 110 w 133"/>
                <a:gd name="T113" fmla="*/ 82 h 120"/>
                <a:gd name="T114" fmla="*/ 79 w 133"/>
                <a:gd name="T115" fmla="*/ 85 h 120"/>
                <a:gd name="T116" fmla="*/ 112 w 133"/>
                <a:gd name="T117" fmla="*/ 60 h 120"/>
                <a:gd name="T118" fmla="*/ 93 w 133"/>
                <a:gd name="T119" fmla="*/ 39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33" h="120">
                  <a:moveTo>
                    <a:pt x="117" y="83"/>
                  </a:moveTo>
                  <a:cubicBezTo>
                    <a:pt x="116" y="83"/>
                    <a:pt x="116" y="82"/>
                    <a:pt x="116" y="82"/>
                  </a:cubicBezTo>
                  <a:cubicBezTo>
                    <a:pt x="118" y="76"/>
                    <a:pt x="120" y="70"/>
                    <a:pt x="120" y="63"/>
                  </a:cubicBezTo>
                  <a:cubicBezTo>
                    <a:pt x="120" y="63"/>
                    <a:pt x="120" y="63"/>
                    <a:pt x="120" y="63"/>
                  </a:cubicBezTo>
                  <a:cubicBezTo>
                    <a:pt x="120" y="61"/>
                    <a:pt x="120" y="61"/>
                    <a:pt x="120" y="61"/>
                  </a:cubicBezTo>
                  <a:cubicBezTo>
                    <a:pt x="120" y="61"/>
                    <a:pt x="120" y="60"/>
                    <a:pt x="120" y="60"/>
                  </a:cubicBezTo>
                  <a:cubicBezTo>
                    <a:pt x="120" y="53"/>
                    <a:pt x="119" y="46"/>
                    <a:pt x="116" y="39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5" y="37"/>
                    <a:pt x="115" y="37"/>
                    <a:pt x="115" y="37"/>
                  </a:cubicBezTo>
                  <a:cubicBezTo>
                    <a:pt x="115" y="36"/>
                    <a:pt x="115" y="36"/>
                    <a:pt x="115" y="36"/>
                  </a:cubicBezTo>
                  <a:cubicBezTo>
                    <a:pt x="115" y="36"/>
                    <a:pt x="115" y="36"/>
                    <a:pt x="115" y="36"/>
                  </a:cubicBezTo>
                  <a:cubicBezTo>
                    <a:pt x="111" y="26"/>
                    <a:pt x="104" y="18"/>
                    <a:pt x="96" y="12"/>
                  </a:cubicBezTo>
                  <a:cubicBezTo>
                    <a:pt x="96" y="12"/>
                    <a:pt x="96" y="12"/>
                    <a:pt x="96" y="12"/>
                  </a:cubicBezTo>
                  <a:cubicBezTo>
                    <a:pt x="93" y="10"/>
                    <a:pt x="93" y="10"/>
                    <a:pt x="93" y="10"/>
                  </a:cubicBezTo>
                  <a:cubicBezTo>
                    <a:pt x="93" y="10"/>
                    <a:pt x="93" y="10"/>
                    <a:pt x="93" y="10"/>
                  </a:cubicBezTo>
                  <a:cubicBezTo>
                    <a:pt x="92" y="10"/>
                    <a:pt x="92" y="10"/>
                    <a:pt x="92" y="10"/>
                  </a:cubicBezTo>
                  <a:cubicBezTo>
                    <a:pt x="86" y="6"/>
                    <a:pt x="79" y="3"/>
                    <a:pt x="72" y="1"/>
                  </a:cubicBezTo>
                  <a:cubicBezTo>
                    <a:pt x="72" y="1"/>
                    <a:pt x="72" y="1"/>
                    <a:pt x="72" y="1"/>
                  </a:cubicBezTo>
                  <a:cubicBezTo>
                    <a:pt x="71" y="1"/>
                    <a:pt x="71" y="1"/>
                    <a:pt x="71" y="1"/>
                  </a:cubicBezTo>
                  <a:cubicBezTo>
                    <a:pt x="71" y="1"/>
                    <a:pt x="71" y="1"/>
                    <a:pt x="71" y="1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67" y="1"/>
                    <a:pt x="67" y="1"/>
                    <a:pt x="67" y="1"/>
                  </a:cubicBezTo>
                  <a:cubicBezTo>
                    <a:pt x="65" y="0"/>
                    <a:pt x="64" y="0"/>
                    <a:pt x="62" y="0"/>
                  </a:cubicBezTo>
                  <a:cubicBezTo>
                    <a:pt x="62" y="0"/>
                    <a:pt x="62" y="0"/>
                    <a:pt x="62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57" y="0"/>
                    <a:pt x="55" y="0"/>
                    <a:pt x="53" y="1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48" y="1"/>
                    <a:pt x="48" y="1"/>
                    <a:pt x="48" y="1"/>
                  </a:cubicBezTo>
                  <a:cubicBezTo>
                    <a:pt x="48" y="1"/>
                    <a:pt x="48" y="1"/>
                    <a:pt x="48" y="1"/>
                  </a:cubicBezTo>
                  <a:cubicBezTo>
                    <a:pt x="47" y="2"/>
                    <a:pt x="47" y="2"/>
                    <a:pt x="47" y="2"/>
                  </a:cubicBezTo>
                  <a:cubicBezTo>
                    <a:pt x="47" y="2"/>
                    <a:pt x="47" y="2"/>
                    <a:pt x="47" y="2"/>
                  </a:cubicBezTo>
                  <a:cubicBezTo>
                    <a:pt x="40" y="3"/>
                    <a:pt x="34" y="6"/>
                    <a:pt x="28" y="10"/>
                  </a:cubicBezTo>
                  <a:cubicBezTo>
                    <a:pt x="28" y="10"/>
                    <a:pt x="28" y="10"/>
                    <a:pt x="28" y="10"/>
                  </a:cubicBezTo>
                  <a:cubicBezTo>
                    <a:pt x="27" y="10"/>
                    <a:pt x="27" y="10"/>
                    <a:pt x="27" y="10"/>
                  </a:cubicBezTo>
                  <a:cubicBezTo>
                    <a:pt x="27" y="10"/>
                    <a:pt x="27" y="10"/>
                    <a:pt x="27" y="10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16" y="18"/>
                    <a:pt x="10" y="26"/>
                    <a:pt x="5" y="36"/>
                  </a:cubicBezTo>
                  <a:cubicBezTo>
                    <a:pt x="5" y="36"/>
                    <a:pt x="5" y="36"/>
                    <a:pt x="5" y="36"/>
                  </a:cubicBezTo>
                  <a:cubicBezTo>
                    <a:pt x="5" y="37"/>
                    <a:pt x="5" y="37"/>
                    <a:pt x="5" y="37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2" y="46"/>
                    <a:pt x="0" y="53"/>
                    <a:pt x="0" y="60"/>
                  </a:cubicBezTo>
                  <a:cubicBezTo>
                    <a:pt x="0" y="60"/>
                    <a:pt x="0" y="61"/>
                    <a:pt x="0" y="61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1" y="70"/>
                    <a:pt x="2" y="77"/>
                    <a:pt x="5" y="83"/>
                  </a:cubicBezTo>
                  <a:cubicBezTo>
                    <a:pt x="5" y="83"/>
                    <a:pt x="5" y="83"/>
                    <a:pt x="5" y="83"/>
                  </a:cubicBezTo>
                  <a:cubicBezTo>
                    <a:pt x="6" y="85"/>
                    <a:pt x="6" y="85"/>
                    <a:pt x="6" y="85"/>
                  </a:cubicBezTo>
                  <a:cubicBezTo>
                    <a:pt x="6" y="86"/>
                    <a:pt x="6" y="86"/>
                    <a:pt x="6" y="86"/>
                  </a:cubicBezTo>
                  <a:cubicBezTo>
                    <a:pt x="6" y="86"/>
                    <a:pt x="6" y="86"/>
                    <a:pt x="6" y="86"/>
                  </a:cubicBezTo>
                  <a:cubicBezTo>
                    <a:pt x="11" y="95"/>
                    <a:pt x="17" y="102"/>
                    <a:pt x="24" y="108"/>
                  </a:cubicBezTo>
                  <a:cubicBezTo>
                    <a:pt x="24" y="108"/>
                    <a:pt x="24" y="108"/>
                    <a:pt x="24" y="108"/>
                  </a:cubicBezTo>
                  <a:cubicBezTo>
                    <a:pt x="27" y="110"/>
                    <a:pt x="27" y="110"/>
                    <a:pt x="27" y="110"/>
                  </a:cubicBezTo>
                  <a:cubicBezTo>
                    <a:pt x="27" y="110"/>
                    <a:pt x="27" y="110"/>
                    <a:pt x="27" y="110"/>
                  </a:cubicBezTo>
                  <a:cubicBezTo>
                    <a:pt x="27" y="110"/>
                    <a:pt x="27" y="110"/>
                    <a:pt x="27" y="110"/>
                  </a:cubicBezTo>
                  <a:cubicBezTo>
                    <a:pt x="33" y="114"/>
                    <a:pt x="40" y="117"/>
                    <a:pt x="47" y="119"/>
                  </a:cubicBezTo>
                  <a:cubicBezTo>
                    <a:pt x="47" y="119"/>
                    <a:pt x="47" y="119"/>
                    <a:pt x="47" y="119"/>
                  </a:cubicBezTo>
                  <a:cubicBezTo>
                    <a:pt x="48" y="119"/>
                    <a:pt x="48" y="119"/>
                    <a:pt x="48" y="119"/>
                  </a:cubicBezTo>
                  <a:cubicBezTo>
                    <a:pt x="53" y="120"/>
                    <a:pt x="53" y="120"/>
                    <a:pt x="53" y="120"/>
                  </a:cubicBezTo>
                  <a:cubicBezTo>
                    <a:pt x="53" y="120"/>
                    <a:pt x="53" y="120"/>
                    <a:pt x="53" y="120"/>
                  </a:cubicBezTo>
                  <a:cubicBezTo>
                    <a:pt x="55" y="120"/>
                    <a:pt x="57" y="120"/>
                    <a:pt x="58" y="120"/>
                  </a:cubicBezTo>
                  <a:cubicBezTo>
                    <a:pt x="58" y="120"/>
                    <a:pt x="58" y="120"/>
                    <a:pt x="58" y="120"/>
                  </a:cubicBezTo>
                  <a:cubicBezTo>
                    <a:pt x="60" y="120"/>
                    <a:pt x="60" y="120"/>
                    <a:pt x="60" y="120"/>
                  </a:cubicBezTo>
                  <a:cubicBezTo>
                    <a:pt x="62" y="120"/>
                    <a:pt x="62" y="120"/>
                    <a:pt x="62" y="120"/>
                  </a:cubicBezTo>
                  <a:cubicBezTo>
                    <a:pt x="62" y="120"/>
                    <a:pt x="62" y="120"/>
                    <a:pt x="62" y="120"/>
                  </a:cubicBezTo>
                  <a:cubicBezTo>
                    <a:pt x="63" y="120"/>
                    <a:pt x="65" y="120"/>
                    <a:pt x="66" y="120"/>
                  </a:cubicBezTo>
                  <a:cubicBezTo>
                    <a:pt x="66" y="120"/>
                    <a:pt x="66" y="120"/>
                    <a:pt x="66" y="120"/>
                  </a:cubicBezTo>
                  <a:cubicBezTo>
                    <a:pt x="71" y="119"/>
                    <a:pt x="71" y="119"/>
                    <a:pt x="71" y="119"/>
                  </a:cubicBezTo>
                  <a:cubicBezTo>
                    <a:pt x="71" y="119"/>
                    <a:pt x="71" y="119"/>
                    <a:pt x="71" y="119"/>
                  </a:cubicBezTo>
                  <a:cubicBezTo>
                    <a:pt x="71" y="119"/>
                    <a:pt x="71" y="119"/>
                    <a:pt x="71" y="119"/>
                  </a:cubicBezTo>
                  <a:cubicBezTo>
                    <a:pt x="79" y="117"/>
                    <a:pt x="86" y="115"/>
                    <a:pt x="92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3" y="110"/>
                    <a:pt x="93" y="110"/>
                    <a:pt x="93" y="110"/>
                  </a:cubicBezTo>
                  <a:cubicBezTo>
                    <a:pt x="93" y="110"/>
                    <a:pt x="93" y="110"/>
                    <a:pt x="93" y="110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101" y="104"/>
                    <a:pt x="106" y="99"/>
                    <a:pt x="110" y="94"/>
                  </a:cubicBezTo>
                  <a:cubicBezTo>
                    <a:pt x="122" y="107"/>
                    <a:pt x="122" y="107"/>
                    <a:pt x="122" y="107"/>
                  </a:cubicBezTo>
                  <a:cubicBezTo>
                    <a:pt x="124" y="109"/>
                    <a:pt x="128" y="109"/>
                    <a:pt x="131" y="106"/>
                  </a:cubicBezTo>
                  <a:cubicBezTo>
                    <a:pt x="133" y="104"/>
                    <a:pt x="133" y="100"/>
                    <a:pt x="131" y="98"/>
                  </a:cubicBezTo>
                  <a:lnTo>
                    <a:pt x="117" y="83"/>
                  </a:lnTo>
                  <a:close/>
                  <a:moveTo>
                    <a:pt x="44" y="6"/>
                  </a:moveTo>
                  <a:cubicBezTo>
                    <a:pt x="43" y="7"/>
                    <a:pt x="43" y="7"/>
                    <a:pt x="42" y="8"/>
                  </a:cubicBezTo>
                  <a:cubicBezTo>
                    <a:pt x="42" y="8"/>
                    <a:pt x="42" y="8"/>
                    <a:pt x="42" y="8"/>
                  </a:cubicBezTo>
                  <a:cubicBezTo>
                    <a:pt x="42" y="8"/>
                    <a:pt x="42" y="8"/>
                    <a:pt x="42" y="9"/>
                  </a:cubicBezTo>
                  <a:cubicBezTo>
                    <a:pt x="42" y="9"/>
                    <a:pt x="42" y="9"/>
                    <a:pt x="41" y="9"/>
                  </a:cubicBezTo>
                  <a:cubicBezTo>
                    <a:pt x="41" y="9"/>
                    <a:pt x="41" y="9"/>
                    <a:pt x="41" y="10"/>
                  </a:cubicBezTo>
                  <a:cubicBezTo>
                    <a:pt x="41" y="10"/>
                    <a:pt x="41" y="10"/>
                    <a:pt x="41" y="10"/>
                  </a:cubicBezTo>
                  <a:cubicBezTo>
                    <a:pt x="40" y="10"/>
                    <a:pt x="40" y="11"/>
                    <a:pt x="40" y="11"/>
                  </a:cubicBezTo>
                  <a:cubicBezTo>
                    <a:pt x="40" y="11"/>
                    <a:pt x="40" y="11"/>
                    <a:pt x="40" y="11"/>
                  </a:cubicBezTo>
                  <a:cubicBezTo>
                    <a:pt x="40" y="12"/>
                    <a:pt x="40" y="12"/>
                    <a:pt x="39" y="12"/>
                  </a:cubicBezTo>
                  <a:cubicBezTo>
                    <a:pt x="39" y="12"/>
                    <a:pt x="39" y="12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8" y="13"/>
                    <a:pt x="38" y="14"/>
                    <a:pt x="38" y="14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37" y="14"/>
                    <a:pt x="37" y="14"/>
                    <a:pt x="36" y="14"/>
                  </a:cubicBezTo>
                  <a:cubicBezTo>
                    <a:pt x="36" y="14"/>
                    <a:pt x="35" y="13"/>
                    <a:pt x="34" y="13"/>
                  </a:cubicBezTo>
                  <a:cubicBezTo>
                    <a:pt x="34" y="13"/>
                    <a:pt x="34" y="13"/>
                    <a:pt x="34" y="13"/>
                  </a:cubicBezTo>
                  <a:cubicBezTo>
                    <a:pt x="33" y="12"/>
                    <a:pt x="32" y="12"/>
                    <a:pt x="31" y="12"/>
                  </a:cubicBezTo>
                  <a:cubicBezTo>
                    <a:pt x="35" y="9"/>
                    <a:pt x="39" y="7"/>
                    <a:pt x="44" y="6"/>
                  </a:cubicBezTo>
                  <a:close/>
                  <a:moveTo>
                    <a:pt x="28" y="14"/>
                  </a:moveTo>
                  <a:cubicBezTo>
                    <a:pt x="28" y="14"/>
                    <a:pt x="29" y="14"/>
                    <a:pt x="29" y="15"/>
                  </a:cubicBezTo>
                  <a:cubicBezTo>
                    <a:pt x="30" y="15"/>
                    <a:pt x="30" y="15"/>
                    <a:pt x="30" y="15"/>
                  </a:cubicBezTo>
                  <a:cubicBezTo>
                    <a:pt x="31" y="15"/>
                    <a:pt x="31" y="16"/>
                    <a:pt x="32" y="16"/>
                  </a:cubicBezTo>
                  <a:cubicBezTo>
                    <a:pt x="33" y="16"/>
                    <a:pt x="33" y="16"/>
                    <a:pt x="33" y="16"/>
                  </a:cubicBezTo>
                  <a:cubicBezTo>
                    <a:pt x="34" y="16"/>
                    <a:pt x="34" y="17"/>
                    <a:pt x="35" y="17"/>
                  </a:cubicBezTo>
                  <a:cubicBezTo>
                    <a:pt x="35" y="17"/>
                    <a:pt x="35" y="17"/>
                    <a:pt x="36" y="17"/>
                  </a:cubicBezTo>
                  <a:cubicBezTo>
                    <a:pt x="36" y="17"/>
                    <a:pt x="36" y="17"/>
                    <a:pt x="36" y="17"/>
                  </a:cubicBezTo>
                  <a:cubicBezTo>
                    <a:pt x="36" y="17"/>
                    <a:pt x="36" y="17"/>
                    <a:pt x="36" y="17"/>
                  </a:cubicBezTo>
                  <a:cubicBezTo>
                    <a:pt x="36" y="17"/>
                    <a:pt x="36" y="17"/>
                    <a:pt x="36" y="17"/>
                  </a:cubicBezTo>
                  <a:cubicBezTo>
                    <a:pt x="36" y="18"/>
                    <a:pt x="36" y="18"/>
                    <a:pt x="36" y="18"/>
                  </a:cubicBezTo>
                  <a:cubicBezTo>
                    <a:pt x="36" y="18"/>
                    <a:pt x="35" y="19"/>
                    <a:pt x="35" y="19"/>
                  </a:cubicBezTo>
                  <a:cubicBezTo>
                    <a:pt x="35" y="19"/>
                    <a:pt x="35" y="20"/>
                    <a:pt x="34" y="20"/>
                  </a:cubicBezTo>
                  <a:cubicBezTo>
                    <a:pt x="34" y="21"/>
                    <a:pt x="34" y="21"/>
                    <a:pt x="34" y="21"/>
                  </a:cubicBezTo>
                  <a:cubicBezTo>
                    <a:pt x="34" y="22"/>
                    <a:pt x="33" y="22"/>
                    <a:pt x="33" y="23"/>
                  </a:cubicBezTo>
                  <a:cubicBezTo>
                    <a:pt x="33" y="23"/>
                    <a:pt x="33" y="23"/>
                    <a:pt x="33" y="24"/>
                  </a:cubicBezTo>
                  <a:cubicBezTo>
                    <a:pt x="32" y="24"/>
                    <a:pt x="32" y="25"/>
                    <a:pt x="32" y="26"/>
                  </a:cubicBezTo>
                  <a:cubicBezTo>
                    <a:pt x="32" y="26"/>
                    <a:pt x="32" y="26"/>
                    <a:pt x="31" y="26"/>
                  </a:cubicBezTo>
                  <a:cubicBezTo>
                    <a:pt x="31" y="27"/>
                    <a:pt x="31" y="28"/>
                    <a:pt x="30" y="29"/>
                  </a:cubicBezTo>
                  <a:cubicBezTo>
                    <a:pt x="30" y="29"/>
                    <a:pt x="30" y="29"/>
                    <a:pt x="30" y="29"/>
                  </a:cubicBezTo>
                  <a:cubicBezTo>
                    <a:pt x="30" y="30"/>
                    <a:pt x="30" y="30"/>
                    <a:pt x="29" y="31"/>
                  </a:cubicBezTo>
                  <a:cubicBezTo>
                    <a:pt x="29" y="32"/>
                    <a:pt x="29" y="32"/>
                    <a:pt x="29" y="32"/>
                  </a:cubicBezTo>
                  <a:cubicBezTo>
                    <a:pt x="29" y="33"/>
                    <a:pt x="29" y="33"/>
                    <a:pt x="28" y="34"/>
                  </a:cubicBezTo>
                  <a:cubicBezTo>
                    <a:pt x="28" y="34"/>
                    <a:pt x="28" y="34"/>
                    <a:pt x="28" y="35"/>
                  </a:cubicBezTo>
                  <a:cubicBezTo>
                    <a:pt x="28" y="35"/>
                    <a:pt x="28" y="35"/>
                    <a:pt x="28" y="36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9" y="36"/>
                    <a:pt x="9" y="36"/>
                    <a:pt x="9" y="36"/>
                  </a:cubicBezTo>
                  <a:cubicBezTo>
                    <a:pt x="13" y="27"/>
                    <a:pt x="20" y="19"/>
                    <a:pt x="28" y="14"/>
                  </a:cubicBezTo>
                  <a:close/>
                  <a:moveTo>
                    <a:pt x="8" y="39"/>
                  </a:moveTo>
                  <a:cubicBezTo>
                    <a:pt x="27" y="39"/>
                    <a:pt x="27" y="39"/>
                    <a:pt x="27" y="39"/>
                  </a:cubicBezTo>
                  <a:cubicBezTo>
                    <a:pt x="27" y="39"/>
                    <a:pt x="27" y="39"/>
                    <a:pt x="27" y="39"/>
                  </a:cubicBezTo>
                  <a:cubicBezTo>
                    <a:pt x="27" y="39"/>
                    <a:pt x="27" y="39"/>
                    <a:pt x="27" y="39"/>
                  </a:cubicBezTo>
                  <a:cubicBezTo>
                    <a:pt x="26" y="40"/>
                    <a:pt x="26" y="40"/>
                    <a:pt x="26" y="41"/>
                  </a:cubicBezTo>
                  <a:cubicBezTo>
                    <a:pt x="26" y="41"/>
                    <a:pt x="26" y="42"/>
                    <a:pt x="26" y="42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5" y="44"/>
                    <a:pt x="25" y="45"/>
                    <a:pt x="25" y="45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5" y="47"/>
                    <a:pt x="25" y="48"/>
                    <a:pt x="25" y="48"/>
                  </a:cubicBezTo>
                  <a:cubicBezTo>
                    <a:pt x="25" y="48"/>
                    <a:pt x="25" y="49"/>
                    <a:pt x="24" y="49"/>
                  </a:cubicBezTo>
                  <a:cubicBezTo>
                    <a:pt x="24" y="50"/>
                    <a:pt x="24" y="50"/>
                    <a:pt x="24" y="51"/>
                  </a:cubicBezTo>
                  <a:cubicBezTo>
                    <a:pt x="24" y="51"/>
                    <a:pt x="24" y="52"/>
                    <a:pt x="24" y="52"/>
                  </a:cubicBezTo>
                  <a:cubicBezTo>
                    <a:pt x="24" y="53"/>
                    <a:pt x="24" y="54"/>
                    <a:pt x="24" y="55"/>
                  </a:cubicBezTo>
                  <a:cubicBezTo>
                    <a:pt x="24" y="55"/>
                    <a:pt x="24" y="55"/>
                    <a:pt x="24" y="56"/>
                  </a:cubicBezTo>
                  <a:cubicBezTo>
                    <a:pt x="24" y="56"/>
                    <a:pt x="24" y="57"/>
                    <a:pt x="24" y="58"/>
                  </a:cubicBezTo>
                  <a:cubicBezTo>
                    <a:pt x="24" y="58"/>
                    <a:pt x="24" y="58"/>
                    <a:pt x="24" y="59"/>
                  </a:cubicBezTo>
                  <a:cubicBezTo>
                    <a:pt x="24" y="59"/>
                    <a:pt x="24" y="60"/>
                    <a:pt x="24" y="60"/>
                  </a:cubicBezTo>
                  <a:cubicBezTo>
                    <a:pt x="4" y="60"/>
                    <a:pt x="4" y="60"/>
                    <a:pt x="4" y="60"/>
                  </a:cubicBezTo>
                  <a:cubicBezTo>
                    <a:pt x="4" y="53"/>
                    <a:pt x="5" y="46"/>
                    <a:pt x="8" y="39"/>
                  </a:cubicBezTo>
                  <a:close/>
                  <a:moveTo>
                    <a:pt x="4" y="63"/>
                  </a:moveTo>
                  <a:cubicBezTo>
                    <a:pt x="24" y="63"/>
                    <a:pt x="24" y="63"/>
                    <a:pt x="24" y="63"/>
                  </a:cubicBezTo>
                  <a:cubicBezTo>
                    <a:pt x="24" y="63"/>
                    <a:pt x="24" y="63"/>
                    <a:pt x="24" y="63"/>
                  </a:cubicBezTo>
                  <a:cubicBezTo>
                    <a:pt x="24" y="64"/>
                    <a:pt x="24" y="64"/>
                    <a:pt x="24" y="64"/>
                  </a:cubicBezTo>
                  <a:cubicBezTo>
                    <a:pt x="24" y="65"/>
                    <a:pt x="24" y="65"/>
                    <a:pt x="24" y="65"/>
                  </a:cubicBezTo>
                  <a:cubicBezTo>
                    <a:pt x="24" y="66"/>
                    <a:pt x="24" y="66"/>
                    <a:pt x="24" y="67"/>
                  </a:cubicBezTo>
                  <a:cubicBezTo>
                    <a:pt x="24" y="67"/>
                    <a:pt x="24" y="68"/>
                    <a:pt x="24" y="68"/>
                  </a:cubicBezTo>
                  <a:cubicBezTo>
                    <a:pt x="24" y="69"/>
                    <a:pt x="24" y="69"/>
                    <a:pt x="24" y="70"/>
                  </a:cubicBezTo>
                  <a:cubicBezTo>
                    <a:pt x="24" y="70"/>
                    <a:pt x="24" y="71"/>
                    <a:pt x="24" y="71"/>
                  </a:cubicBezTo>
                  <a:cubicBezTo>
                    <a:pt x="24" y="72"/>
                    <a:pt x="24" y="73"/>
                    <a:pt x="25" y="73"/>
                  </a:cubicBezTo>
                  <a:cubicBezTo>
                    <a:pt x="25" y="74"/>
                    <a:pt x="25" y="74"/>
                    <a:pt x="25" y="74"/>
                  </a:cubicBezTo>
                  <a:cubicBezTo>
                    <a:pt x="25" y="75"/>
                    <a:pt x="25" y="75"/>
                    <a:pt x="25" y="76"/>
                  </a:cubicBezTo>
                  <a:cubicBezTo>
                    <a:pt x="25" y="76"/>
                    <a:pt x="25" y="77"/>
                    <a:pt x="25" y="77"/>
                  </a:cubicBezTo>
                  <a:cubicBezTo>
                    <a:pt x="25" y="78"/>
                    <a:pt x="26" y="78"/>
                    <a:pt x="26" y="79"/>
                  </a:cubicBezTo>
                  <a:cubicBezTo>
                    <a:pt x="26" y="79"/>
                    <a:pt x="26" y="79"/>
                    <a:pt x="26" y="80"/>
                  </a:cubicBezTo>
                  <a:cubicBezTo>
                    <a:pt x="26" y="80"/>
                    <a:pt x="26" y="81"/>
                    <a:pt x="26" y="81"/>
                  </a:cubicBezTo>
                  <a:cubicBezTo>
                    <a:pt x="26" y="82"/>
                    <a:pt x="27" y="82"/>
                    <a:pt x="27" y="83"/>
                  </a:cubicBezTo>
                  <a:cubicBezTo>
                    <a:pt x="27" y="83"/>
                    <a:pt x="27" y="83"/>
                    <a:pt x="27" y="83"/>
                  </a:cubicBezTo>
                  <a:cubicBezTo>
                    <a:pt x="27" y="83"/>
                    <a:pt x="27" y="83"/>
                    <a:pt x="27" y="83"/>
                  </a:cubicBezTo>
                  <a:cubicBezTo>
                    <a:pt x="9" y="83"/>
                    <a:pt x="9" y="83"/>
                    <a:pt x="9" y="83"/>
                  </a:cubicBezTo>
                  <a:cubicBezTo>
                    <a:pt x="6" y="77"/>
                    <a:pt x="4" y="70"/>
                    <a:pt x="4" y="63"/>
                  </a:cubicBezTo>
                  <a:close/>
                  <a:moveTo>
                    <a:pt x="29" y="106"/>
                  </a:moveTo>
                  <a:cubicBezTo>
                    <a:pt x="29" y="106"/>
                    <a:pt x="28" y="106"/>
                    <a:pt x="28" y="106"/>
                  </a:cubicBezTo>
                  <a:cubicBezTo>
                    <a:pt x="20" y="101"/>
                    <a:pt x="14" y="94"/>
                    <a:pt x="10" y="86"/>
                  </a:cubicBezTo>
                  <a:cubicBezTo>
                    <a:pt x="28" y="86"/>
                    <a:pt x="28" y="86"/>
                    <a:pt x="28" y="86"/>
                  </a:cubicBezTo>
                  <a:cubicBezTo>
                    <a:pt x="28" y="86"/>
                    <a:pt x="28" y="86"/>
                    <a:pt x="28" y="86"/>
                  </a:cubicBezTo>
                  <a:cubicBezTo>
                    <a:pt x="28" y="87"/>
                    <a:pt x="28" y="87"/>
                    <a:pt x="28" y="87"/>
                  </a:cubicBezTo>
                  <a:cubicBezTo>
                    <a:pt x="28" y="87"/>
                    <a:pt x="28" y="88"/>
                    <a:pt x="28" y="88"/>
                  </a:cubicBezTo>
                  <a:cubicBezTo>
                    <a:pt x="29" y="89"/>
                    <a:pt x="29" y="89"/>
                    <a:pt x="29" y="90"/>
                  </a:cubicBezTo>
                  <a:cubicBezTo>
                    <a:pt x="29" y="90"/>
                    <a:pt x="29" y="90"/>
                    <a:pt x="29" y="90"/>
                  </a:cubicBezTo>
                  <a:cubicBezTo>
                    <a:pt x="30" y="91"/>
                    <a:pt x="30" y="92"/>
                    <a:pt x="30" y="93"/>
                  </a:cubicBezTo>
                  <a:cubicBezTo>
                    <a:pt x="30" y="93"/>
                    <a:pt x="30" y="93"/>
                    <a:pt x="30" y="93"/>
                  </a:cubicBezTo>
                  <a:cubicBezTo>
                    <a:pt x="31" y="94"/>
                    <a:pt x="31" y="94"/>
                    <a:pt x="31" y="95"/>
                  </a:cubicBezTo>
                  <a:cubicBezTo>
                    <a:pt x="32" y="95"/>
                    <a:pt x="32" y="96"/>
                    <a:pt x="32" y="96"/>
                  </a:cubicBezTo>
                  <a:cubicBezTo>
                    <a:pt x="32" y="96"/>
                    <a:pt x="32" y="97"/>
                    <a:pt x="33" y="98"/>
                  </a:cubicBezTo>
                  <a:cubicBezTo>
                    <a:pt x="33" y="98"/>
                    <a:pt x="33" y="98"/>
                    <a:pt x="33" y="98"/>
                  </a:cubicBezTo>
                  <a:cubicBezTo>
                    <a:pt x="33" y="99"/>
                    <a:pt x="34" y="99"/>
                    <a:pt x="34" y="100"/>
                  </a:cubicBezTo>
                  <a:cubicBezTo>
                    <a:pt x="34" y="100"/>
                    <a:pt x="34" y="100"/>
                    <a:pt x="34" y="101"/>
                  </a:cubicBezTo>
                  <a:cubicBezTo>
                    <a:pt x="35" y="101"/>
                    <a:pt x="35" y="102"/>
                    <a:pt x="35" y="102"/>
                  </a:cubicBezTo>
                  <a:cubicBezTo>
                    <a:pt x="35" y="103"/>
                    <a:pt x="35" y="103"/>
                    <a:pt x="36" y="103"/>
                  </a:cubicBezTo>
                  <a:cubicBezTo>
                    <a:pt x="36" y="103"/>
                    <a:pt x="36" y="103"/>
                    <a:pt x="36" y="103"/>
                  </a:cubicBezTo>
                  <a:cubicBezTo>
                    <a:pt x="36" y="103"/>
                    <a:pt x="36" y="103"/>
                    <a:pt x="36" y="103"/>
                  </a:cubicBezTo>
                  <a:cubicBezTo>
                    <a:pt x="36" y="103"/>
                    <a:pt x="36" y="103"/>
                    <a:pt x="36" y="103"/>
                  </a:cubicBezTo>
                  <a:cubicBezTo>
                    <a:pt x="36" y="103"/>
                    <a:pt x="36" y="103"/>
                    <a:pt x="35" y="103"/>
                  </a:cubicBezTo>
                  <a:cubicBezTo>
                    <a:pt x="35" y="104"/>
                    <a:pt x="35" y="104"/>
                    <a:pt x="35" y="104"/>
                  </a:cubicBezTo>
                  <a:cubicBezTo>
                    <a:pt x="34" y="104"/>
                    <a:pt x="33" y="104"/>
                    <a:pt x="33" y="104"/>
                  </a:cubicBezTo>
                  <a:cubicBezTo>
                    <a:pt x="33" y="104"/>
                    <a:pt x="32" y="104"/>
                    <a:pt x="32" y="105"/>
                  </a:cubicBezTo>
                  <a:cubicBezTo>
                    <a:pt x="31" y="105"/>
                    <a:pt x="30" y="105"/>
                    <a:pt x="30" y="106"/>
                  </a:cubicBezTo>
                  <a:cubicBezTo>
                    <a:pt x="30" y="106"/>
                    <a:pt x="30" y="106"/>
                    <a:pt x="29" y="106"/>
                  </a:cubicBezTo>
                  <a:close/>
                  <a:moveTo>
                    <a:pt x="31" y="109"/>
                  </a:moveTo>
                  <a:cubicBezTo>
                    <a:pt x="32" y="108"/>
                    <a:pt x="32" y="108"/>
                    <a:pt x="32" y="108"/>
                  </a:cubicBezTo>
                  <a:cubicBezTo>
                    <a:pt x="33" y="108"/>
                    <a:pt x="33" y="108"/>
                    <a:pt x="34" y="108"/>
                  </a:cubicBezTo>
                  <a:cubicBezTo>
                    <a:pt x="34" y="107"/>
                    <a:pt x="35" y="107"/>
                    <a:pt x="35" y="107"/>
                  </a:cubicBezTo>
                  <a:cubicBezTo>
                    <a:pt x="36" y="107"/>
                    <a:pt x="36" y="107"/>
                    <a:pt x="37" y="107"/>
                  </a:cubicBezTo>
                  <a:cubicBezTo>
                    <a:pt x="37" y="106"/>
                    <a:pt x="37" y="106"/>
                    <a:pt x="38" y="106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9" y="108"/>
                    <a:pt x="39" y="108"/>
                    <a:pt x="39" y="108"/>
                  </a:cubicBezTo>
                  <a:cubicBezTo>
                    <a:pt x="39" y="108"/>
                    <a:pt x="39" y="108"/>
                    <a:pt x="39" y="109"/>
                  </a:cubicBezTo>
                  <a:cubicBezTo>
                    <a:pt x="39" y="109"/>
                    <a:pt x="39" y="109"/>
                    <a:pt x="40" y="109"/>
                  </a:cubicBezTo>
                  <a:cubicBezTo>
                    <a:pt x="40" y="109"/>
                    <a:pt x="40" y="109"/>
                    <a:pt x="40" y="110"/>
                  </a:cubicBezTo>
                  <a:cubicBezTo>
                    <a:pt x="40" y="110"/>
                    <a:pt x="40" y="110"/>
                    <a:pt x="40" y="110"/>
                  </a:cubicBezTo>
                  <a:cubicBezTo>
                    <a:pt x="40" y="110"/>
                    <a:pt x="41" y="110"/>
                    <a:pt x="41" y="111"/>
                  </a:cubicBezTo>
                  <a:cubicBezTo>
                    <a:pt x="41" y="111"/>
                    <a:pt x="41" y="111"/>
                    <a:pt x="41" y="111"/>
                  </a:cubicBezTo>
                  <a:cubicBezTo>
                    <a:pt x="41" y="111"/>
                    <a:pt x="41" y="111"/>
                    <a:pt x="41" y="112"/>
                  </a:cubicBezTo>
                  <a:cubicBezTo>
                    <a:pt x="41" y="112"/>
                    <a:pt x="42" y="112"/>
                    <a:pt x="42" y="112"/>
                  </a:cubicBezTo>
                  <a:cubicBezTo>
                    <a:pt x="42" y="112"/>
                    <a:pt x="42" y="112"/>
                    <a:pt x="42" y="112"/>
                  </a:cubicBezTo>
                  <a:cubicBezTo>
                    <a:pt x="42" y="113"/>
                    <a:pt x="42" y="113"/>
                    <a:pt x="42" y="113"/>
                  </a:cubicBezTo>
                  <a:cubicBezTo>
                    <a:pt x="42" y="113"/>
                    <a:pt x="43" y="113"/>
                    <a:pt x="43" y="113"/>
                  </a:cubicBezTo>
                  <a:cubicBezTo>
                    <a:pt x="43" y="113"/>
                    <a:pt x="43" y="114"/>
                    <a:pt x="43" y="114"/>
                  </a:cubicBezTo>
                  <a:cubicBezTo>
                    <a:pt x="43" y="114"/>
                    <a:pt x="43" y="114"/>
                    <a:pt x="43" y="114"/>
                  </a:cubicBezTo>
                  <a:cubicBezTo>
                    <a:pt x="39" y="113"/>
                    <a:pt x="35" y="111"/>
                    <a:pt x="31" y="109"/>
                  </a:cubicBezTo>
                  <a:close/>
                  <a:moveTo>
                    <a:pt x="58" y="116"/>
                  </a:moveTo>
                  <a:cubicBezTo>
                    <a:pt x="55" y="116"/>
                    <a:pt x="52" y="116"/>
                    <a:pt x="49" y="115"/>
                  </a:cubicBezTo>
                  <a:cubicBezTo>
                    <a:pt x="49" y="115"/>
                    <a:pt x="49" y="115"/>
                    <a:pt x="49" y="115"/>
                  </a:cubicBezTo>
                  <a:cubicBezTo>
                    <a:pt x="49" y="115"/>
                    <a:pt x="49" y="115"/>
                    <a:pt x="48" y="115"/>
                  </a:cubicBezTo>
                  <a:cubicBezTo>
                    <a:pt x="48" y="115"/>
                    <a:pt x="48" y="115"/>
                    <a:pt x="48" y="115"/>
                  </a:cubicBezTo>
                  <a:cubicBezTo>
                    <a:pt x="48" y="114"/>
                    <a:pt x="48" y="114"/>
                    <a:pt x="48" y="114"/>
                  </a:cubicBezTo>
                  <a:cubicBezTo>
                    <a:pt x="48" y="114"/>
                    <a:pt x="47" y="114"/>
                    <a:pt x="47" y="114"/>
                  </a:cubicBezTo>
                  <a:cubicBezTo>
                    <a:pt x="47" y="113"/>
                    <a:pt x="47" y="113"/>
                    <a:pt x="47" y="113"/>
                  </a:cubicBezTo>
                  <a:cubicBezTo>
                    <a:pt x="47" y="113"/>
                    <a:pt x="47" y="113"/>
                    <a:pt x="47" y="113"/>
                  </a:cubicBezTo>
                  <a:cubicBezTo>
                    <a:pt x="46" y="112"/>
                    <a:pt x="46" y="112"/>
                    <a:pt x="46" y="112"/>
                  </a:cubicBezTo>
                  <a:cubicBezTo>
                    <a:pt x="46" y="112"/>
                    <a:pt x="46" y="111"/>
                    <a:pt x="46" y="111"/>
                  </a:cubicBezTo>
                  <a:cubicBezTo>
                    <a:pt x="45" y="111"/>
                    <a:pt x="45" y="111"/>
                    <a:pt x="45" y="110"/>
                  </a:cubicBezTo>
                  <a:cubicBezTo>
                    <a:pt x="45" y="110"/>
                    <a:pt x="45" y="110"/>
                    <a:pt x="44" y="110"/>
                  </a:cubicBezTo>
                  <a:cubicBezTo>
                    <a:pt x="44" y="110"/>
                    <a:pt x="44" y="109"/>
                    <a:pt x="44" y="109"/>
                  </a:cubicBezTo>
                  <a:cubicBezTo>
                    <a:pt x="44" y="109"/>
                    <a:pt x="44" y="109"/>
                    <a:pt x="43" y="109"/>
                  </a:cubicBezTo>
                  <a:cubicBezTo>
                    <a:pt x="43" y="108"/>
                    <a:pt x="43" y="108"/>
                    <a:pt x="43" y="107"/>
                  </a:cubicBezTo>
                  <a:cubicBezTo>
                    <a:pt x="42" y="107"/>
                    <a:pt x="42" y="107"/>
                    <a:pt x="42" y="107"/>
                  </a:cubicBezTo>
                  <a:cubicBezTo>
                    <a:pt x="42" y="106"/>
                    <a:pt x="42" y="106"/>
                    <a:pt x="41" y="106"/>
                  </a:cubicBezTo>
                  <a:cubicBezTo>
                    <a:pt x="41" y="105"/>
                    <a:pt x="41" y="105"/>
                    <a:pt x="41" y="105"/>
                  </a:cubicBezTo>
                  <a:cubicBezTo>
                    <a:pt x="47" y="104"/>
                    <a:pt x="53" y="103"/>
                    <a:pt x="58" y="103"/>
                  </a:cubicBezTo>
                  <a:lnTo>
                    <a:pt x="58" y="116"/>
                  </a:lnTo>
                  <a:close/>
                  <a:moveTo>
                    <a:pt x="58" y="100"/>
                  </a:moveTo>
                  <a:cubicBezTo>
                    <a:pt x="58" y="100"/>
                    <a:pt x="58" y="100"/>
                    <a:pt x="57" y="100"/>
                  </a:cubicBezTo>
                  <a:cubicBezTo>
                    <a:pt x="57" y="100"/>
                    <a:pt x="57" y="100"/>
                    <a:pt x="56" y="100"/>
                  </a:cubicBezTo>
                  <a:cubicBezTo>
                    <a:pt x="56" y="100"/>
                    <a:pt x="55" y="100"/>
                    <a:pt x="55" y="100"/>
                  </a:cubicBezTo>
                  <a:cubicBezTo>
                    <a:pt x="54" y="100"/>
                    <a:pt x="54" y="100"/>
                    <a:pt x="54" y="100"/>
                  </a:cubicBezTo>
                  <a:cubicBezTo>
                    <a:pt x="53" y="100"/>
                    <a:pt x="53" y="100"/>
                    <a:pt x="52" y="100"/>
                  </a:cubicBezTo>
                  <a:cubicBezTo>
                    <a:pt x="52" y="100"/>
                    <a:pt x="52" y="100"/>
                    <a:pt x="51" y="100"/>
                  </a:cubicBezTo>
                  <a:cubicBezTo>
                    <a:pt x="50" y="100"/>
                    <a:pt x="50" y="100"/>
                    <a:pt x="49" y="100"/>
                  </a:cubicBezTo>
                  <a:cubicBezTo>
                    <a:pt x="49" y="100"/>
                    <a:pt x="48" y="100"/>
                    <a:pt x="48" y="100"/>
                  </a:cubicBezTo>
                  <a:cubicBezTo>
                    <a:pt x="48" y="101"/>
                    <a:pt x="47" y="101"/>
                    <a:pt x="46" y="101"/>
                  </a:cubicBezTo>
                  <a:cubicBezTo>
                    <a:pt x="46" y="101"/>
                    <a:pt x="46" y="101"/>
                    <a:pt x="45" y="101"/>
                  </a:cubicBezTo>
                  <a:cubicBezTo>
                    <a:pt x="45" y="101"/>
                    <a:pt x="44" y="101"/>
                    <a:pt x="44" y="101"/>
                  </a:cubicBezTo>
                  <a:cubicBezTo>
                    <a:pt x="43" y="101"/>
                    <a:pt x="43" y="101"/>
                    <a:pt x="43" y="102"/>
                  </a:cubicBezTo>
                  <a:cubicBezTo>
                    <a:pt x="42" y="102"/>
                    <a:pt x="42" y="102"/>
                    <a:pt x="41" y="102"/>
                  </a:cubicBezTo>
                  <a:cubicBezTo>
                    <a:pt x="41" y="102"/>
                    <a:pt x="40" y="102"/>
                    <a:pt x="40" y="102"/>
                  </a:cubicBezTo>
                  <a:cubicBezTo>
                    <a:pt x="40" y="102"/>
                    <a:pt x="39" y="102"/>
                    <a:pt x="39" y="102"/>
                  </a:cubicBezTo>
                  <a:cubicBezTo>
                    <a:pt x="39" y="102"/>
                    <a:pt x="39" y="102"/>
                    <a:pt x="39" y="101"/>
                  </a:cubicBezTo>
                  <a:cubicBezTo>
                    <a:pt x="39" y="101"/>
                    <a:pt x="38" y="101"/>
                    <a:pt x="38" y="101"/>
                  </a:cubicBezTo>
                  <a:cubicBezTo>
                    <a:pt x="38" y="100"/>
                    <a:pt x="38" y="100"/>
                    <a:pt x="37" y="99"/>
                  </a:cubicBezTo>
                  <a:cubicBezTo>
                    <a:pt x="37" y="99"/>
                    <a:pt x="37" y="99"/>
                    <a:pt x="37" y="99"/>
                  </a:cubicBezTo>
                  <a:cubicBezTo>
                    <a:pt x="37" y="98"/>
                    <a:pt x="36" y="97"/>
                    <a:pt x="36" y="96"/>
                  </a:cubicBezTo>
                  <a:cubicBezTo>
                    <a:pt x="36" y="96"/>
                    <a:pt x="36" y="96"/>
                    <a:pt x="36" y="96"/>
                  </a:cubicBezTo>
                  <a:cubicBezTo>
                    <a:pt x="35" y="95"/>
                    <a:pt x="35" y="95"/>
                    <a:pt x="35" y="94"/>
                  </a:cubicBezTo>
                  <a:cubicBezTo>
                    <a:pt x="35" y="94"/>
                    <a:pt x="35" y="94"/>
                    <a:pt x="34" y="93"/>
                  </a:cubicBezTo>
                  <a:cubicBezTo>
                    <a:pt x="34" y="93"/>
                    <a:pt x="34" y="92"/>
                    <a:pt x="34" y="92"/>
                  </a:cubicBezTo>
                  <a:cubicBezTo>
                    <a:pt x="34" y="92"/>
                    <a:pt x="33" y="91"/>
                    <a:pt x="33" y="91"/>
                  </a:cubicBezTo>
                  <a:cubicBezTo>
                    <a:pt x="33" y="91"/>
                    <a:pt x="33" y="90"/>
                    <a:pt x="33" y="90"/>
                  </a:cubicBezTo>
                  <a:cubicBezTo>
                    <a:pt x="33" y="89"/>
                    <a:pt x="33" y="89"/>
                    <a:pt x="32" y="89"/>
                  </a:cubicBezTo>
                  <a:cubicBezTo>
                    <a:pt x="32" y="88"/>
                    <a:pt x="32" y="88"/>
                    <a:pt x="32" y="87"/>
                  </a:cubicBezTo>
                  <a:cubicBezTo>
                    <a:pt x="32" y="87"/>
                    <a:pt x="32" y="87"/>
                    <a:pt x="32" y="86"/>
                  </a:cubicBezTo>
                  <a:cubicBezTo>
                    <a:pt x="32" y="86"/>
                    <a:pt x="32" y="86"/>
                    <a:pt x="32" y="86"/>
                  </a:cubicBezTo>
                  <a:cubicBezTo>
                    <a:pt x="58" y="86"/>
                    <a:pt x="58" y="86"/>
                    <a:pt x="58" y="86"/>
                  </a:cubicBezTo>
                  <a:lnTo>
                    <a:pt x="58" y="100"/>
                  </a:lnTo>
                  <a:close/>
                  <a:moveTo>
                    <a:pt x="58" y="83"/>
                  </a:moveTo>
                  <a:cubicBezTo>
                    <a:pt x="30" y="83"/>
                    <a:pt x="30" y="83"/>
                    <a:pt x="30" y="83"/>
                  </a:cubicBezTo>
                  <a:cubicBezTo>
                    <a:pt x="30" y="82"/>
                    <a:pt x="30" y="82"/>
                    <a:pt x="30" y="82"/>
                  </a:cubicBezTo>
                  <a:cubicBezTo>
                    <a:pt x="30" y="82"/>
                    <a:pt x="30" y="81"/>
                    <a:pt x="30" y="81"/>
                  </a:cubicBezTo>
                  <a:cubicBezTo>
                    <a:pt x="30" y="80"/>
                    <a:pt x="29" y="80"/>
                    <a:pt x="29" y="79"/>
                  </a:cubicBezTo>
                  <a:cubicBezTo>
                    <a:pt x="29" y="79"/>
                    <a:pt x="29" y="79"/>
                    <a:pt x="29" y="78"/>
                  </a:cubicBezTo>
                  <a:cubicBezTo>
                    <a:pt x="29" y="78"/>
                    <a:pt x="29" y="77"/>
                    <a:pt x="29" y="76"/>
                  </a:cubicBezTo>
                  <a:cubicBezTo>
                    <a:pt x="29" y="76"/>
                    <a:pt x="29" y="76"/>
                    <a:pt x="29" y="76"/>
                  </a:cubicBezTo>
                  <a:cubicBezTo>
                    <a:pt x="28" y="75"/>
                    <a:pt x="28" y="74"/>
                    <a:pt x="28" y="73"/>
                  </a:cubicBezTo>
                  <a:cubicBezTo>
                    <a:pt x="28" y="73"/>
                    <a:pt x="28" y="73"/>
                    <a:pt x="28" y="72"/>
                  </a:cubicBezTo>
                  <a:cubicBezTo>
                    <a:pt x="28" y="72"/>
                    <a:pt x="28" y="71"/>
                    <a:pt x="28" y="70"/>
                  </a:cubicBezTo>
                  <a:cubicBezTo>
                    <a:pt x="28" y="70"/>
                    <a:pt x="28" y="70"/>
                    <a:pt x="28" y="69"/>
                  </a:cubicBezTo>
                  <a:cubicBezTo>
                    <a:pt x="28" y="69"/>
                    <a:pt x="27" y="68"/>
                    <a:pt x="27" y="68"/>
                  </a:cubicBezTo>
                  <a:cubicBezTo>
                    <a:pt x="27" y="67"/>
                    <a:pt x="27" y="67"/>
                    <a:pt x="27" y="67"/>
                  </a:cubicBezTo>
                  <a:cubicBezTo>
                    <a:pt x="27" y="66"/>
                    <a:pt x="27" y="66"/>
                    <a:pt x="27" y="65"/>
                  </a:cubicBezTo>
                  <a:cubicBezTo>
                    <a:pt x="27" y="65"/>
                    <a:pt x="27" y="64"/>
                    <a:pt x="27" y="64"/>
                  </a:cubicBezTo>
                  <a:cubicBezTo>
                    <a:pt x="27" y="64"/>
                    <a:pt x="27" y="64"/>
                    <a:pt x="27" y="63"/>
                  </a:cubicBezTo>
                  <a:cubicBezTo>
                    <a:pt x="58" y="63"/>
                    <a:pt x="58" y="63"/>
                    <a:pt x="58" y="63"/>
                  </a:cubicBezTo>
                  <a:lnTo>
                    <a:pt x="58" y="83"/>
                  </a:lnTo>
                  <a:close/>
                  <a:moveTo>
                    <a:pt x="58" y="60"/>
                  </a:moveTo>
                  <a:cubicBezTo>
                    <a:pt x="27" y="60"/>
                    <a:pt x="27" y="60"/>
                    <a:pt x="27" y="60"/>
                  </a:cubicBezTo>
                  <a:cubicBezTo>
                    <a:pt x="27" y="60"/>
                    <a:pt x="27" y="59"/>
                    <a:pt x="27" y="59"/>
                  </a:cubicBezTo>
                  <a:cubicBezTo>
                    <a:pt x="27" y="59"/>
                    <a:pt x="27" y="58"/>
                    <a:pt x="27" y="58"/>
                  </a:cubicBezTo>
                  <a:cubicBezTo>
                    <a:pt x="27" y="57"/>
                    <a:pt x="27" y="57"/>
                    <a:pt x="27" y="56"/>
                  </a:cubicBezTo>
                  <a:cubicBezTo>
                    <a:pt x="27" y="56"/>
                    <a:pt x="27" y="55"/>
                    <a:pt x="27" y="55"/>
                  </a:cubicBezTo>
                  <a:cubicBezTo>
                    <a:pt x="27" y="54"/>
                    <a:pt x="27" y="54"/>
                    <a:pt x="27" y="53"/>
                  </a:cubicBezTo>
                  <a:cubicBezTo>
                    <a:pt x="28" y="53"/>
                    <a:pt x="28" y="53"/>
                    <a:pt x="28" y="52"/>
                  </a:cubicBezTo>
                  <a:cubicBezTo>
                    <a:pt x="28" y="51"/>
                    <a:pt x="28" y="50"/>
                    <a:pt x="28" y="49"/>
                  </a:cubicBezTo>
                  <a:cubicBezTo>
                    <a:pt x="28" y="49"/>
                    <a:pt x="28" y="49"/>
                    <a:pt x="28" y="49"/>
                  </a:cubicBezTo>
                  <a:cubicBezTo>
                    <a:pt x="28" y="48"/>
                    <a:pt x="28" y="47"/>
                    <a:pt x="28" y="47"/>
                  </a:cubicBezTo>
                  <a:cubicBezTo>
                    <a:pt x="29" y="46"/>
                    <a:pt x="29" y="46"/>
                    <a:pt x="29" y="46"/>
                  </a:cubicBezTo>
                  <a:cubicBezTo>
                    <a:pt x="29" y="45"/>
                    <a:pt x="29" y="45"/>
                    <a:pt x="29" y="44"/>
                  </a:cubicBezTo>
                  <a:cubicBezTo>
                    <a:pt x="29" y="44"/>
                    <a:pt x="29" y="43"/>
                    <a:pt x="29" y="43"/>
                  </a:cubicBezTo>
                  <a:cubicBezTo>
                    <a:pt x="29" y="42"/>
                    <a:pt x="30" y="42"/>
                    <a:pt x="30" y="41"/>
                  </a:cubicBezTo>
                  <a:cubicBezTo>
                    <a:pt x="30" y="41"/>
                    <a:pt x="30" y="40"/>
                    <a:pt x="30" y="40"/>
                  </a:cubicBezTo>
                  <a:cubicBezTo>
                    <a:pt x="30" y="40"/>
                    <a:pt x="30" y="39"/>
                    <a:pt x="30" y="39"/>
                  </a:cubicBezTo>
                  <a:cubicBezTo>
                    <a:pt x="58" y="39"/>
                    <a:pt x="58" y="39"/>
                    <a:pt x="58" y="39"/>
                  </a:cubicBezTo>
                  <a:lnTo>
                    <a:pt x="58" y="60"/>
                  </a:lnTo>
                  <a:close/>
                  <a:moveTo>
                    <a:pt x="58" y="22"/>
                  </a:moveTo>
                  <a:cubicBezTo>
                    <a:pt x="58" y="36"/>
                    <a:pt x="58" y="36"/>
                    <a:pt x="58" y="36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31" y="36"/>
                    <a:pt x="31" y="35"/>
                    <a:pt x="31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4"/>
                    <a:pt x="32" y="34"/>
                    <a:pt x="32" y="33"/>
                  </a:cubicBezTo>
                  <a:cubicBezTo>
                    <a:pt x="32" y="33"/>
                    <a:pt x="33" y="32"/>
                    <a:pt x="33" y="32"/>
                  </a:cubicBezTo>
                  <a:cubicBezTo>
                    <a:pt x="33" y="32"/>
                    <a:pt x="33" y="31"/>
                    <a:pt x="33" y="31"/>
                  </a:cubicBezTo>
                  <a:cubicBezTo>
                    <a:pt x="33" y="30"/>
                    <a:pt x="34" y="30"/>
                    <a:pt x="34" y="30"/>
                  </a:cubicBezTo>
                  <a:cubicBezTo>
                    <a:pt x="34" y="29"/>
                    <a:pt x="34" y="29"/>
                    <a:pt x="34" y="28"/>
                  </a:cubicBezTo>
                  <a:cubicBezTo>
                    <a:pt x="35" y="28"/>
                    <a:pt x="35" y="28"/>
                    <a:pt x="35" y="27"/>
                  </a:cubicBezTo>
                  <a:cubicBezTo>
                    <a:pt x="35" y="27"/>
                    <a:pt x="35" y="26"/>
                    <a:pt x="36" y="25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36" y="24"/>
                    <a:pt x="37" y="23"/>
                    <a:pt x="37" y="23"/>
                  </a:cubicBezTo>
                  <a:cubicBezTo>
                    <a:pt x="37" y="22"/>
                    <a:pt x="37" y="22"/>
                    <a:pt x="37" y="22"/>
                  </a:cubicBezTo>
                  <a:cubicBezTo>
                    <a:pt x="38" y="21"/>
                    <a:pt x="38" y="21"/>
                    <a:pt x="38" y="20"/>
                  </a:cubicBezTo>
                  <a:cubicBezTo>
                    <a:pt x="39" y="20"/>
                    <a:pt x="39" y="20"/>
                    <a:pt x="39" y="20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40" y="19"/>
                    <a:pt x="40" y="19"/>
                    <a:pt x="40" y="19"/>
                  </a:cubicBezTo>
                  <a:cubicBezTo>
                    <a:pt x="40" y="19"/>
                    <a:pt x="41" y="19"/>
                    <a:pt x="41" y="19"/>
                  </a:cubicBezTo>
                  <a:cubicBezTo>
                    <a:pt x="42" y="19"/>
                    <a:pt x="42" y="20"/>
                    <a:pt x="43" y="20"/>
                  </a:cubicBezTo>
                  <a:cubicBezTo>
                    <a:pt x="43" y="20"/>
                    <a:pt x="44" y="20"/>
                    <a:pt x="44" y="20"/>
                  </a:cubicBezTo>
                  <a:cubicBezTo>
                    <a:pt x="45" y="20"/>
                    <a:pt x="45" y="20"/>
                    <a:pt x="46" y="21"/>
                  </a:cubicBezTo>
                  <a:cubicBezTo>
                    <a:pt x="46" y="21"/>
                    <a:pt x="46" y="21"/>
                    <a:pt x="47" y="21"/>
                  </a:cubicBezTo>
                  <a:cubicBezTo>
                    <a:pt x="47" y="21"/>
                    <a:pt x="48" y="21"/>
                    <a:pt x="49" y="21"/>
                  </a:cubicBezTo>
                  <a:cubicBezTo>
                    <a:pt x="49" y="21"/>
                    <a:pt x="49" y="21"/>
                    <a:pt x="49" y="21"/>
                  </a:cubicBezTo>
                  <a:cubicBezTo>
                    <a:pt x="50" y="21"/>
                    <a:pt x="51" y="22"/>
                    <a:pt x="52" y="22"/>
                  </a:cubicBezTo>
                  <a:cubicBezTo>
                    <a:pt x="52" y="22"/>
                    <a:pt x="52" y="22"/>
                    <a:pt x="52" y="22"/>
                  </a:cubicBezTo>
                  <a:cubicBezTo>
                    <a:pt x="53" y="22"/>
                    <a:pt x="54" y="22"/>
                    <a:pt x="54" y="22"/>
                  </a:cubicBezTo>
                  <a:cubicBezTo>
                    <a:pt x="55" y="22"/>
                    <a:pt x="55" y="22"/>
                    <a:pt x="55" y="22"/>
                  </a:cubicBezTo>
                  <a:cubicBezTo>
                    <a:pt x="56" y="22"/>
                    <a:pt x="56" y="22"/>
                    <a:pt x="57" y="22"/>
                  </a:cubicBezTo>
                  <a:cubicBezTo>
                    <a:pt x="57" y="22"/>
                    <a:pt x="57" y="22"/>
                    <a:pt x="58" y="22"/>
                  </a:cubicBezTo>
                  <a:cubicBezTo>
                    <a:pt x="58" y="22"/>
                    <a:pt x="58" y="22"/>
                    <a:pt x="58" y="22"/>
                  </a:cubicBezTo>
                  <a:close/>
                  <a:moveTo>
                    <a:pt x="58" y="19"/>
                  </a:moveTo>
                  <a:cubicBezTo>
                    <a:pt x="58" y="19"/>
                    <a:pt x="58" y="19"/>
                    <a:pt x="58" y="19"/>
                  </a:cubicBezTo>
                  <a:cubicBezTo>
                    <a:pt x="57" y="19"/>
                    <a:pt x="57" y="19"/>
                    <a:pt x="57" y="19"/>
                  </a:cubicBezTo>
                  <a:cubicBezTo>
                    <a:pt x="56" y="19"/>
                    <a:pt x="56" y="19"/>
                    <a:pt x="55" y="19"/>
                  </a:cubicBezTo>
                  <a:cubicBezTo>
                    <a:pt x="55" y="19"/>
                    <a:pt x="55" y="19"/>
                    <a:pt x="55" y="19"/>
                  </a:cubicBezTo>
                  <a:cubicBezTo>
                    <a:pt x="54" y="19"/>
                    <a:pt x="53" y="18"/>
                    <a:pt x="53" y="18"/>
                  </a:cubicBezTo>
                  <a:cubicBezTo>
                    <a:pt x="53" y="18"/>
                    <a:pt x="52" y="18"/>
                    <a:pt x="52" y="18"/>
                  </a:cubicBezTo>
                  <a:cubicBezTo>
                    <a:pt x="52" y="18"/>
                    <a:pt x="51" y="18"/>
                    <a:pt x="50" y="18"/>
                  </a:cubicBezTo>
                  <a:cubicBezTo>
                    <a:pt x="50" y="18"/>
                    <a:pt x="49" y="18"/>
                    <a:pt x="49" y="18"/>
                  </a:cubicBezTo>
                  <a:cubicBezTo>
                    <a:pt x="49" y="18"/>
                    <a:pt x="48" y="18"/>
                    <a:pt x="47" y="17"/>
                  </a:cubicBezTo>
                  <a:cubicBezTo>
                    <a:pt x="47" y="17"/>
                    <a:pt x="47" y="17"/>
                    <a:pt x="47" y="17"/>
                  </a:cubicBezTo>
                  <a:cubicBezTo>
                    <a:pt x="46" y="17"/>
                    <a:pt x="46" y="17"/>
                    <a:pt x="45" y="17"/>
                  </a:cubicBezTo>
                  <a:cubicBezTo>
                    <a:pt x="45" y="17"/>
                    <a:pt x="44" y="17"/>
                    <a:pt x="44" y="17"/>
                  </a:cubicBezTo>
                  <a:cubicBezTo>
                    <a:pt x="44" y="16"/>
                    <a:pt x="43" y="16"/>
                    <a:pt x="42" y="16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1" y="16"/>
                    <a:pt x="41" y="16"/>
                    <a:pt x="41" y="16"/>
                  </a:cubicBezTo>
                  <a:cubicBezTo>
                    <a:pt x="41" y="15"/>
                    <a:pt x="41" y="15"/>
                    <a:pt x="41" y="15"/>
                  </a:cubicBezTo>
                  <a:cubicBezTo>
                    <a:pt x="42" y="15"/>
                    <a:pt x="42" y="15"/>
                    <a:pt x="42" y="15"/>
                  </a:cubicBezTo>
                  <a:cubicBezTo>
                    <a:pt x="42" y="15"/>
                    <a:pt x="42" y="14"/>
                    <a:pt x="42" y="14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3" y="12"/>
                    <a:pt x="44" y="12"/>
                    <a:pt x="44" y="12"/>
                  </a:cubicBezTo>
                  <a:cubicBezTo>
                    <a:pt x="44" y="12"/>
                    <a:pt x="44" y="12"/>
                    <a:pt x="44" y="11"/>
                  </a:cubicBezTo>
                  <a:cubicBezTo>
                    <a:pt x="44" y="11"/>
                    <a:pt x="44" y="11"/>
                    <a:pt x="44" y="11"/>
                  </a:cubicBezTo>
                  <a:cubicBezTo>
                    <a:pt x="44" y="11"/>
                    <a:pt x="45" y="11"/>
                    <a:pt x="45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5" y="9"/>
                    <a:pt x="46" y="9"/>
                    <a:pt x="46" y="9"/>
                  </a:cubicBezTo>
                  <a:cubicBezTo>
                    <a:pt x="46" y="9"/>
                    <a:pt x="46" y="9"/>
                    <a:pt x="46" y="9"/>
                  </a:cubicBezTo>
                  <a:cubicBezTo>
                    <a:pt x="46" y="9"/>
                    <a:pt x="46" y="8"/>
                    <a:pt x="46" y="8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7" y="8"/>
                    <a:pt x="47" y="8"/>
                    <a:pt x="47" y="7"/>
                  </a:cubicBezTo>
                  <a:cubicBezTo>
                    <a:pt x="47" y="7"/>
                    <a:pt x="47" y="7"/>
                    <a:pt x="47" y="7"/>
                  </a:cubicBezTo>
                  <a:cubicBezTo>
                    <a:pt x="47" y="7"/>
                    <a:pt x="47" y="7"/>
                    <a:pt x="48" y="7"/>
                  </a:cubicBezTo>
                  <a:cubicBezTo>
                    <a:pt x="48" y="7"/>
                    <a:pt x="48" y="7"/>
                    <a:pt x="48" y="7"/>
                  </a:cubicBezTo>
                  <a:cubicBezTo>
                    <a:pt x="48" y="6"/>
                    <a:pt x="48" y="6"/>
                    <a:pt x="48" y="6"/>
                  </a:cubicBezTo>
                  <a:cubicBezTo>
                    <a:pt x="48" y="6"/>
                    <a:pt x="48" y="6"/>
                    <a:pt x="48" y="6"/>
                  </a:cubicBezTo>
                  <a:cubicBezTo>
                    <a:pt x="49" y="5"/>
                    <a:pt x="49" y="5"/>
                    <a:pt x="49" y="5"/>
                  </a:cubicBezTo>
                  <a:cubicBezTo>
                    <a:pt x="52" y="4"/>
                    <a:pt x="55" y="4"/>
                    <a:pt x="58" y="4"/>
                  </a:cubicBezTo>
                  <a:lnTo>
                    <a:pt x="58" y="19"/>
                  </a:lnTo>
                  <a:close/>
                  <a:moveTo>
                    <a:pt x="90" y="15"/>
                  </a:moveTo>
                  <a:cubicBezTo>
                    <a:pt x="91" y="14"/>
                    <a:pt x="91" y="14"/>
                    <a:pt x="92" y="14"/>
                  </a:cubicBezTo>
                  <a:cubicBezTo>
                    <a:pt x="92" y="14"/>
                    <a:pt x="92" y="14"/>
                    <a:pt x="92" y="14"/>
                  </a:cubicBezTo>
                  <a:cubicBezTo>
                    <a:pt x="100" y="19"/>
                    <a:pt x="107" y="27"/>
                    <a:pt x="111" y="36"/>
                  </a:cubicBezTo>
                  <a:cubicBezTo>
                    <a:pt x="92" y="36"/>
                    <a:pt x="92" y="36"/>
                    <a:pt x="92" y="36"/>
                  </a:cubicBezTo>
                  <a:cubicBezTo>
                    <a:pt x="92" y="36"/>
                    <a:pt x="92" y="36"/>
                    <a:pt x="92" y="36"/>
                  </a:cubicBezTo>
                  <a:cubicBezTo>
                    <a:pt x="92" y="35"/>
                    <a:pt x="92" y="35"/>
                    <a:pt x="92" y="35"/>
                  </a:cubicBezTo>
                  <a:cubicBezTo>
                    <a:pt x="92" y="34"/>
                    <a:pt x="92" y="34"/>
                    <a:pt x="91" y="34"/>
                  </a:cubicBezTo>
                  <a:cubicBezTo>
                    <a:pt x="91" y="33"/>
                    <a:pt x="91" y="33"/>
                    <a:pt x="91" y="32"/>
                  </a:cubicBezTo>
                  <a:cubicBezTo>
                    <a:pt x="91" y="32"/>
                    <a:pt x="90" y="32"/>
                    <a:pt x="90" y="31"/>
                  </a:cubicBezTo>
                  <a:cubicBezTo>
                    <a:pt x="90" y="31"/>
                    <a:pt x="90" y="30"/>
                    <a:pt x="90" y="30"/>
                  </a:cubicBezTo>
                  <a:cubicBezTo>
                    <a:pt x="89" y="29"/>
                    <a:pt x="89" y="29"/>
                    <a:pt x="89" y="28"/>
                  </a:cubicBezTo>
                  <a:cubicBezTo>
                    <a:pt x="89" y="28"/>
                    <a:pt x="88" y="27"/>
                    <a:pt x="88" y="27"/>
                  </a:cubicBezTo>
                  <a:cubicBezTo>
                    <a:pt x="88" y="26"/>
                    <a:pt x="88" y="26"/>
                    <a:pt x="88" y="25"/>
                  </a:cubicBezTo>
                  <a:cubicBezTo>
                    <a:pt x="87" y="25"/>
                    <a:pt x="87" y="25"/>
                    <a:pt x="87" y="24"/>
                  </a:cubicBezTo>
                  <a:cubicBezTo>
                    <a:pt x="87" y="24"/>
                    <a:pt x="86" y="23"/>
                    <a:pt x="86" y="23"/>
                  </a:cubicBezTo>
                  <a:cubicBezTo>
                    <a:pt x="86" y="22"/>
                    <a:pt x="86" y="22"/>
                    <a:pt x="86" y="22"/>
                  </a:cubicBezTo>
                  <a:cubicBezTo>
                    <a:pt x="85" y="21"/>
                    <a:pt x="85" y="21"/>
                    <a:pt x="85" y="20"/>
                  </a:cubicBezTo>
                  <a:cubicBezTo>
                    <a:pt x="85" y="20"/>
                    <a:pt x="84" y="20"/>
                    <a:pt x="84" y="19"/>
                  </a:cubicBezTo>
                  <a:cubicBezTo>
                    <a:pt x="84" y="19"/>
                    <a:pt x="84" y="18"/>
                    <a:pt x="83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3" y="18"/>
                    <a:pt x="84" y="17"/>
                    <a:pt x="84" y="17"/>
                  </a:cubicBezTo>
                  <a:cubicBezTo>
                    <a:pt x="84" y="17"/>
                    <a:pt x="84" y="17"/>
                    <a:pt x="85" y="17"/>
                  </a:cubicBezTo>
                  <a:cubicBezTo>
                    <a:pt x="85" y="17"/>
                    <a:pt x="86" y="17"/>
                    <a:pt x="87" y="16"/>
                  </a:cubicBezTo>
                  <a:cubicBezTo>
                    <a:pt x="87" y="16"/>
                    <a:pt x="87" y="16"/>
                    <a:pt x="87" y="16"/>
                  </a:cubicBezTo>
                  <a:cubicBezTo>
                    <a:pt x="88" y="16"/>
                    <a:pt x="89" y="15"/>
                    <a:pt x="90" y="15"/>
                  </a:cubicBezTo>
                  <a:cubicBezTo>
                    <a:pt x="90" y="15"/>
                    <a:pt x="90" y="15"/>
                    <a:pt x="90" y="15"/>
                  </a:cubicBezTo>
                  <a:close/>
                  <a:moveTo>
                    <a:pt x="89" y="11"/>
                  </a:moveTo>
                  <a:cubicBezTo>
                    <a:pt x="89" y="11"/>
                    <a:pt x="89" y="12"/>
                    <a:pt x="89" y="12"/>
                  </a:cubicBezTo>
                  <a:cubicBezTo>
                    <a:pt x="89" y="12"/>
                    <a:pt x="88" y="12"/>
                    <a:pt x="88" y="12"/>
                  </a:cubicBezTo>
                  <a:cubicBezTo>
                    <a:pt x="88" y="12"/>
                    <a:pt x="87" y="12"/>
                    <a:pt x="86" y="13"/>
                  </a:cubicBezTo>
                  <a:cubicBezTo>
                    <a:pt x="86" y="13"/>
                    <a:pt x="86" y="13"/>
                    <a:pt x="85" y="13"/>
                  </a:cubicBezTo>
                  <a:cubicBezTo>
                    <a:pt x="85" y="13"/>
                    <a:pt x="84" y="14"/>
                    <a:pt x="83" y="14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2" y="14"/>
                    <a:pt x="82" y="14"/>
                    <a:pt x="81" y="15"/>
                  </a:cubicBezTo>
                  <a:cubicBezTo>
                    <a:pt x="81" y="14"/>
                    <a:pt x="80" y="13"/>
                    <a:pt x="80" y="12"/>
                  </a:cubicBezTo>
                  <a:cubicBezTo>
                    <a:pt x="80" y="12"/>
                    <a:pt x="80" y="12"/>
                    <a:pt x="80" y="12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0"/>
                    <a:pt x="79" y="10"/>
                  </a:cubicBezTo>
                  <a:cubicBezTo>
                    <a:pt x="78" y="10"/>
                    <a:pt x="78" y="10"/>
                    <a:pt x="78" y="10"/>
                  </a:cubicBezTo>
                  <a:cubicBezTo>
                    <a:pt x="78" y="10"/>
                    <a:pt x="78" y="9"/>
                    <a:pt x="78" y="9"/>
                  </a:cubicBezTo>
                  <a:cubicBezTo>
                    <a:pt x="78" y="9"/>
                    <a:pt x="78" y="9"/>
                    <a:pt x="78" y="9"/>
                  </a:cubicBezTo>
                  <a:cubicBezTo>
                    <a:pt x="77" y="9"/>
                    <a:pt x="77" y="8"/>
                    <a:pt x="77" y="8"/>
                  </a:cubicBezTo>
                  <a:cubicBezTo>
                    <a:pt x="77" y="8"/>
                    <a:pt x="77" y="8"/>
                    <a:pt x="77" y="8"/>
                  </a:cubicBezTo>
                  <a:cubicBezTo>
                    <a:pt x="77" y="8"/>
                    <a:pt x="77" y="7"/>
                    <a:pt x="76" y="7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7"/>
                    <a:pt x="76" y="6"/>
                    <a:pt x="76" y="6"/>
                  </a:cubicBezTo>
                  <a:cubicBezTo>
                    <a:pt x="76" y="6"/>
                    <a:pt x="76" y="6"/>
                    <a:pt x="76" y="6"/>
                  </a:cubicBezTo>
                  <a:cubicBezTo>
                    <a:pt x="75" y="6"/>
                    <a:pt x="75" y="6"/>
                    <a:pt x="75" y="6"/>
                  </a:cubicBezTo>
                  <a:cubicBezTo>
                    <a:pt x="80" y="7"/>
                    <a:pt x="85" y="9"/>
                    <a:pt x="89" y="11"/>
                  </a:cubicBezTo>
                  <a:close/>
                  <a:moveTo>
                    <a:pt x="62" y="4"/>
                  </a:moveTo>
                  <a:cubicBezTo>
                    <a:pt x="65" y="4"/>
                    <a:pt x="67" y="4"/>
                    <a:pt x="70" y="5"/>
                  </a:cubicBezTo>
                  <a:cubicBezTo>
                    <a:pt x="71" y="6"/>
                    <a:pt x="72" y="7"/>
                    <a:pt x="74" y="10"/>
                  </a:cubicBezTo>
                  <a:cubicBezTo>
                    <a:pt x="74" y="10"/>
                    <a:pt x="74" y="10"/>
                    <a:pt x="74" y="10"/>
                  </a:cubicBezTo>
                  <a:cubicBezTo>
                    <a:pt x="74" y="10"/>
                    <a:pt x="74" y="10"/>
                    <a:pt x="75" y="11"/>
                  </a:cubicBezTo>
                  <a:cubicBezTo>
                    <a:pt x="75" y="11"/>
                    <a:pt x="75" y="11"/>
                    <a:pt x="75" y="11"/>
                  </a:cubicBezTo>
                  <a:cubicBezTo>
                    <a:pt x="75" y="11"/>
                    <a:pt x="75" y="11"/>
                    <a:pt x="75" y="12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6" y="12"/>
                    <a:pt x="76" y="12"/>
                    <a:pt x="76" y="13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6" y="13"/>
                    <a:pt x="77" y="14"/>
                    <a:pt x="77" y="14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7" y="15"/>
                    <a:pt x="77" y="15"/>
                    <a:pt x="77" y="15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7" y="16"/>
                    <a:pt x="77" y="16"/>
                    <a:pt x="77" y="16"/>
                  </a:cubicBezTo>
                  <a:cubicBezTo>
                    <a:pt x="76" y="16"/>
                    <a:pt x="76" y="16"/>
                    <a:pt x="75" y="17"/>
                  </a:cubicBezTo>
                  <a:cubicBezTo>
                    <a:pt x="75" y="17"/>
                    <a:pt x="75" y="17"/>
                    <a:pt x="74" y="17"/>
                  </a:cubicBezTo>
                  <a:cubicBezTo>
                    <a:pt x="74" y="17"/>
                    <a:pt x="73" y="17"/>
                    <a:pt x="73" y="17"/>
                  </a:cubicBezTo>
                  <a:cubicBezTo>
                    <a:pt x="73" y="17"/>
                    <a:pt x="72" y="17"/>
                    <a:pt x="72" y="17"/>
                  </a:cubicBezTo>
                  <a:cubicBezTo>
                    <a:pt x="71" y="18"/>
                    <a:pt x="71" y="18"/>
                    <a:pt x="70" y="18"/>
                  </a:cubicBezTo>
                  <a:cubicBezTo>
                    <a:pt x="70" y="18"/>
                    <a:pt x="70" y="18"/>
                    <a:pt x="70" y="18"/>
                  </a:cubicBezTo>
                  <a:cubicBezTo>
                    <a:pt x="69" y="18"/>
                    <a:pt x="68" y="18"/>
                    <a:pt x="67" y="18"/>
                  </a:cubicBezTo>
                  <a:cubicBezTo>
                    <a:pt x="67" y="18"/>
                    <a:pt x="67" y="18"/>
                    <a:pt x="67" y="18"/>
                  </a:cubicBezTo>
                  <a:cubicBezTo>
                    <a:pt x="66" y="18"/>
                    <a:pt x="66" y="18"/>
                    <a:pt x="65" y="19"/>
                  </a:cubicBezTo>
                  <a:cubicBezTo>
                    <a:pt x="65" y="19"/>
                    <a:pt x="65" y="19"/>
                    <a:pt x="64" y="19"/>
                  </a:cubicBezTo>
                  <a:cubicBezTo>
                    <a:pt x="64" y="19"/>
                    <a:pt x="63" y="19"/>
                    <a:pt x="63" y="19"/>
                  </a:cubicBezTo>
                  <a:cubicBezTo>
                    <a:pt x="63" y="19"/>
                    <a:pt x="62" y="19"/>
                    <a:pt x="62" y="19"/>
                  </a:cubicBezTo>
                  <a:cubicBezTo>
                    <a:pt x="62" y="19"/>
                    <a:pt x="62" y="19"/>
                    <a:pt x="62" y="19"/>
                  </a:cubicBezTo>
                  <a:lnTo>
                    <a:pt x="62" y="4"/>
                  </a:lnTo>
                  <a:close/>
                  <a:moveTo>
                    <a:pt x="62" y="22"/>
                  </a:moveTo>
                  <a:cubicBezTo>
                    <a:pt x="62" y="22"/>
                    <a:pt x="62" y="22"/>
                    <a:pt x="62" y="22"/>
                  </a:cubicBezTo>
                  <a:cubicBezTo>
                    <a:pt x="62" y="22"/>
                    <a:pt x="62" y="22"/>
                    <a:pt x="62" y="22"/>
                  </a:cubicBezTo>
                  <a:cubicBezTo>
                    <a:pt x="63" y="22"/>
                    <a:pt x="63" y="22"/>
                    <a:pt x="63" y="22"/>
                  </a:cubicBezTo>
                  <a:cubicBezTo>
                    <a:pt x="64" y="22"/>
                    <a:pt x="64" y="22"/>
                    <a:pt x="65" y="22"/>
                  </a:cubicBezTo>
                  <a:cubicBezTo>
                    <a:pt x="65" y="22"/>
                    <a:pt x="65" y="22"/>
                    <a:pt x="66" y="22"/>
                  </a:cubicBezTo>
                  <a:cubicBezTo>
                    <a:pt x="66" y="22"/>
                    <a:pt x="67" y="22"/>
                    <a:pt x="67" y="22"/>
                  </a:cubicBezTo>
                  <a:cubicBezTo>
                    <a:pt x="67" y="22"/>
                    <a:pt x="68" y="22"/>
                    <a:pt x="68" y="22"/>
                  </a:cubicBezTo>
                  <a:cubicBezTo>
                    <a:pt x="69" y="22"/>
                    <a:pt x="69" y="21"/>
                    <a:pt x="70" y="21"/>
                  </a:cubicBezTo>
                  <a:cubicBezTo>
                    <a:pt x="70" y="21"/>
                    <a:pt x="70" y="21"/>
                    <a:pt x="71" y="21"/>
                  </a:cubicBezTo>
                  <a:cubicBezTo>
                    <a:pt x="71" y="21"/>
                    <a:pt x="72" y="21"/>
                    <a:pt x="73" y="21"/>
                  </a:cubicBezTo>
                  <a:cubicBezTo>
                    <a:pt x="73" y="21"/>
                    <a:pt x="73" y="21"/>
                    <a:pt x="73" y="21"/>
                  </a:cubicBezTo>
                  <a:cubicBezTo>
                    <a:pt x="74" y="20"/>
                    <a:pt x="75" y="20"/>
                    <a:pt x="75" y="20"/>
                  </a:cubicBezTo>
                  <a:cubicBezTo>
                    <a:pt x="76" y="20"/>
                    <a:pt x="76" y="20"/>
                    <a:pt x="76" y="20"/>
                  </a:cubicBezTo>
                  <a:cubicBezTo>
                    <a:pt x="77" y="20"/>
                    <a:pt x="78" y="20"/>
                    <a:pt x="78" y="19"/>
                  </a:cubicBezTo>
                  <a:cubicBezTo>
                    <a:pt x="78" y="19"/>
                    <a:pt x="79" y="19"/>
                    <a:pt x="79" y="19"/>
                  </a:cubicBezTo>
                  <a:cubicBezTo>
                    <a:pt x="79" y="19"/>
                    <a:pt x="80" y="19"/>
                    <a:pt x="80" y="19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1" y="20"/>
                    <a:pt x="81" y="20"/>
                    <a:pt x="81" y="21"/>
                  </a:cubicBezTo>
                  <a:cubicBezTo>
                    <a:pt x="81" y="21"/>
                    <a:pt x="82" y="21"/>
                    <a:pt x="82" y="22"/>
                  </a:cubicBezTo>
                  <a:cubicBezTo>
                    <a:pt x="82" y="22"/>
                    <a:pt x="82" y="23"/>
                    <a:pt x="82" y="23"/>
                  </a:cubicBezTo>
                  <a:cubicBezTo>
                    <a:pt x="83" y="24"/>
                    <a:pt x="83" y="24"/>
                    <a:pt x="84" y="25"/>
                  </a:cubicBezTo>
                  <a:cubicBezTo>
                    <a:pt x="84" y="25"/>
                    <a:pt x="84" y="26"/>
                    <a:pt x="84" y="26"/>
                  </a:cubicBezTo>
                  <a:cubicBezTo>
                    <a:pt x="84" y="26"/>
                    <a:pt x="84" y="27"/>
                    <a:pt x="85" y="28"/>
                  </a:cubicBezTo>
                  <a:cubicBezTo>
                    <a:pt x="85" y="28"/>
                    <a:pt x="85" y="28"/>
                    <a:pt x="85" y="29"/>
                  </a:cubicBezTo>
                  <a:cubicBezTo>
                    <a:pt x="85" y="29"/>
                    <a:pt x="86" y="29"/>
                    <a:pt x="86" y="30"/>
                  </a:cubicBezTo>
                  <a:cubicBezTo>
                    <a:pt x="86" y="30"/>
                    <a:pt x="86" y="31"/>
                    <a:pt x="86" y="31"/>
                  </a:cubicBezTo>
                  <a:cubicBezTo>
                    <a:pt x="87" y="31"/>
                    <a:pt x="87" y="32"/>
                    <a:pt x="87" y="32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8" y="34"/>
                    <a:pt x="88" y="34"/>
                    <a:pt x="88" y="35"/>
                  </a:cubicBezTo>
                  <a:cubicBezTo>
                    <a:pt x="88" y="35"/>
                    <a:pt x="88" y="35"/>
                    <a:pt x="88" y="36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62" y="36"/>
                    <a:pt x="62" y="36"/>
                    <a:pt x="62" y="36"/>
                  </a:cubicBezTo>
                  <a:lnTo>
                    <a:pt x="62" y="22"/>
                  </a:lnTo>
                  <a:close/>
                  <a:moveTo>
                    <a:pt x="62" y="39"/>
                  </a:moveTo>
                  <a:cubicBezTo>
                    <a:pt x="90" y="39"/>
                    <a:pt x="90" y="39"/>
                    <a:pt x="90" y="39"/>
                  </a:cubicBezTo>
                  <a:cubicBezTo>
                    <a:pt x="90" y="39"/>
                    <a:pt x="90" y="40"/>
                    <a:pt x="90" y="40"/>
                  </a:cubicBezTo>
                  <a:cubicBezTo>
                    <a:pt x="90" y="41"/>
                    <a:pt x="90" y="41"/>
                    <a:pt x="91" y="41"/>
                  </a:cubicBezTo>
                  <a:cubicBezTo>
                    <a:pt x="91" y="42"/>
                    <a:pt x="91" y="42"/>
                    <a:pt x="91" y="43"/>
                  </a:cubicBezTo>
                  <a:cubicBezTo>
                    <a:pt x="91" y="43"/>
                    <a:pt x="91" y="44"/>
                    <a:pt x="91" y="44"/>
                  </a:cubicBezTo>
                  <a:cubicBezTo>
                    <a:pt x="91" y="45"/>
                    <a:pt x="92" y="45"/>
                    <a:pt x="92" y="45"/>
                  </a:cubicBezTo>
                  <a:cubicBezTo>
                    <a:pt x="82" y="46"/>
                    <a:pt x="74" y="52"/>
                    <a:pt x="71" y="60"/>
                  </a:cubicBezTo>
                  <a:cubicBezTo>
                    <a:pt x="62" y="60"/>
                    <a:pt x="62" y="60"/>
                    <a:pt x="62" y="60"/>
                  </a:cubicBezTo>
                  <a:lnTo>
                    <a:pt x="62" y="39"/>
                  </a:lnTo>
                  <a:close/>
                  <a:moveTo>
                    <a:pt x="62" y="63"/>
                  </a:moveTo>
                  <a:cubicBezTo>
                    <a:pt x="70" y="63"/>
                    <a:pt x="70" y="63"/>
                    <a:pt x="70" y="63"/>
                  </a:cubicBezTo>
                  <a:cubicBezTo>
                    <a:pt x="69" y="65"/>
                    <a:pt x="69" y="68"/>
                    <a:pt x="69" y="70"/>
                  </a:cubicBezTo>
                  <a:cubicBezTo>
                    <a:pt x="69" y="75"/>
                    <a:pt x="70" y="79"/>
                    <a:pt x="73" y="83"/>
                  </a:cubicBezTo>
                  <a:cubicBezTo>
                    <a:pt x="62" y="83"/>
                    <a:pt x="62" y="83"/>
                    <a:pt x="62" y="83"/>
                  </a:cubicBezTo>
                  <a:lnTo>
                    <a:pt x="62" y="63"/>
                  </a:lnTo>
                  <a:close/>
                  <a:moveTo>
                    <a:pt x="62" y="86"/>
                  </a:moveTo>
                  <a:cubicBezTo>
                    <a:pt x="75" y="86"/>
                    <a:pt x="75" y="86"/>
                    <a:pt x="75" y="86"/>
                  </a:cubicBezTo>
                  <a:cubicBezTo>
                    <a:pt x="78" y="89"/>
                    <a:pt x="81" y="91"/>
                    <a:pt x="85" y="93"/>
                  </a:cubicBezTo>
                  <a:cubicBezTo>
                    <a:pt x="85" y="93"/>
                    <a:pt x="85" y="93"/>
                    <a:pt x="84" y="93"/>
                  </a:cubicBezTo>
                  <a:cubicBezTo>
                    <a:pt x="84" y="93"/>
                    <a:pt x="84" y="94"/>
                    <a:pt x="84" y="94"/>
                  </a:cubicBezTo>
                  <a:cubicBezTo>
                    <a:pt x="84" y="94"/>
                    <a:pt x="83" y="95"/>
                    <a:pt x="83" y="96"/>
                  </a:cubicBezTo>
                  <a:cubicBezTo>
                    <a:pt x="83" y="96"/>
                    <a:pt x="83" y="96"/>
                    <a:pt x="83" y="96"/>
                  </a:cubicBezTo>
                  <a:cubicBezTo>
                    <a:pt x="82" y="97"/>
                    <a:pt x="82" y="98"/>
                    <a:pt x="82" y="98"/>
                  </a:cubicBezTo>
                  <a:cubicBezTo>
                    <a:pt x="81" y="98"/>
                    <a:pt x="81" y="99"/>
                    <a:pt x="81" y="99"/>
                  </a:cubicBezTo>
                  <a:cubicBezTo>
                    <a:pt x="81" y="99"/>
                    <a:pt x="81" y="100"/>
                    <a:pt x="80" y="101"/>
                  </a:cubicBezTo>
                  <a:cubicBezTo>
                    <a:pt x="80" y="101"/>
                    <a:pt x="80" y="101"/>
                    <a:pt x="80" y="101"/>
                  </a:cubicBezTo>
                  <a:cubicBezTo>
                    <a:pt x="80" y="101"/>
                    <a:pt x="79" y="102"/>
                    <a:pt x="79" y="102"/>
                  </a:cubicBezTo>
                  <a:cubicBezTo>
                    <a:pt x="79" y="102"/>
                    <a:pt x="79" y="102"/>
                    <a:pt x="79" y="102"/>
                  </a:cubicBezTo>
                  <a:cubicBezTo>
                    <a:pt x="78" y="102"/>
                    <a:pt x="78" y="102"/>
                    <a:pt x="77" y="102"/>
                  </a:cubicBezTo>
                  <a:cubicBezTo>
                    <a:pt x="77" y="102"/>
                    <a:pt x="77" y="102"/>
                    <a:pt x="76" y="101"/>
                  </a:cubicBezTo>
                  <a:cubicBezTo>
                    <a:pt x="76" y="101"/>
                    <a:pt x="75" y="101"/>
                    <a:pt x="75" y="101"/>
                  </a:cubicBezTo>
                  <a:cubicBezTo>
                    <a:pt x="75" y="101"/>
                    <a:pt x="74" y="101"/>
                    <a:pt x="73" y="101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1" y="101"/>
                    <a:pt x="70" y="100"/>
                  </a:cubicBezTo>
                  <a:cubicBezTo>
                    <a:pt x="70" y="100"/>
                    <a:pt x="70" y="100"/>
                    <a:pt x="70" y="100"/>
                  </a:cubicBezTo>
                  <a:cubicBezTo>
                    <a:pt x="69" y="100"/>
                    <a:pt x="69" y="100"/>
                    <a:pt x="68" y="100"/>
                  </a:cubicBezTo>
                  <a:cubicBezTo>
                    <a:pt x="68" y="100"/>
                    <a:pt x="67" y="100"/>
                    <a:pt x="67" y="100"/>
                  </a:cubicBezTo>
                  <a:cubicBezTo>
                    <a:pt x="67" y="100"/>
                    <a:pt x="66" y="100"/>
                    <a:pt x="66" y="100"/>
                  </a:cubicBezTo>
                  <a:cubicBezTo>
                    <a:pt x="65" y="100"/>
                    <a:pt x="65" y="100"/>
                    <a:pt x="65" y="100"/>
                  </a:cubicBezTo>
                  <a:cubicBezTo>
                    <a:pt x="64" y="100"/>
                    <a:pt x="64" y="100"/>
                    <a:pt x="63" y="100"/>
                  </a:cubicBezTo>
                  <a:cubicBezTo>
                    <a:pt x="63" y="100"/>
                    <a:pt x="63" y="100"/>
                    <a:pt x="62" y="100"/>
                  </a:cubicBezTo>
                  <a:cubicBezTo>
                    <a:pt x="62" y="100"/>
                    <a:pt x="62" y="100"/>
                    <a:pt x="62" y="100"/>
                  </a:cubicBezTo>
                  <a:lnTo>
                    <a:pt x="62" y="86"/>
                  </a:lnTo>
                  <a:close/>
                  <a:moveTo>
                    <a:pt x="74" y="109"/>
                  </a:moveTo>
                  <a:cubicBezTo>
                    <a:pt x="74" y="109"/>
                    <a:pt x="74" y="110"/>
                    <a:pt x="74" y="110"/>
                  </a:cubicBezTo>
                  <a:cubicBezTo>
                    <a:pt x="74" y="110"/>
                    <a:pt x="74" y="110"/>
                    <a:pt x="74" y="110"/>
                  </a:cubicBezTo>
                  <a:cubicBezTo>
                    <a:pt x="74" y="110"/>
                    <a:pt x="73" y="111"/>
                    <a:pt x="73" y="111"/>
                  </a:cubicBezTo>
                  <a:cubicBezTo>
                    <a:pt x="73" y="111"/>
                    <a:pt x="73" y="111"/>
                    <a:pt x="73" y="111"/>
                  </a:cubicBezTo>
                  <a:cubicBezTo>
                    <a:pt x="73" y="111"/>
                    <a:pt x="73" y="112"/>
                    <a:pt x="73" y="112"/>
                  </a:cubicBezTo>
                  <a:cubicBezTo>
                    <a:pt x="72" y="112"/>
                    <a:pt x="72" y="112"/>
                    <a:pt x="72" y="112"/>
                  </a:cubicBezTo>
                  <a:cubicBezTo>
                    <a:pt x="72" y="112"/>
                    <a:pt x="72" y="112"/>
                    <a:pt x="72" y="113"/>
                  </a:cubicBezTo>
                  <a:cubicBezTo>
                    <a:pt x="72" y="113"/>
                    <a:pt x="72" y="113"/>
                    <a:pt x="72" y="113"/>
                  </a:cubicBezTo>
                  <a:cubicBezTo>
                    <a:pt x="72" y="113"/>
                    <a:pt x="72" y="113"/>
                    <a:pt x="71" y="113"/>
                  </a:cubicBezTo>
                  <a:cubicBezTo>
                    <a:pt x="71" y="114"/>
                    <a:pt x="70" y="115"/>
                    <a:pt x="69" y="116"/>
                  </a:cubicBezTo>
                  <a:cubicBezTo>
                    <a:pt x="67" y="116"/>
                    <a:pt x="64" y="116"/>
                    <a:pt x="62" y="116"/>
                  </a:cubicBezTo>
                  <a:cubicBezTo>
                    <a:pt x="62" y="103"/>
                    <a:pt x="62" y="103"/>
                    <a:pt x="62" y="103"/>
                  </a:cubicBezTo>
                  <a:cubicBezTo>
                    <a:pt x="62" y="103"/>
                    <a:pt x="62" y="103"/>
                    <a:pt x="62" y="103"/>
                  </a:cubicBezTo>
                  <a:cubicBezTo>
                    <a:pt x="63" y="103"/>
                    <a:pt x="63" y="103"/>
                    <a:pt x="63" y="103"/>
                  </a:cubicBezTo>
                  <a:cubicBezTo>
                    <a:pt x="63" y="103"/>
                    <a:pt x="64" y="103"/>
                    <a:pt x="65" y="103"/>
                  </a:cubicBezTo>
                  <a:cubicBezTo>
                    <a:pt x="65" y="103"/>
                    <a:pt x="65" y="103"/>
                    <a:pt x="65" y="103"/>
                  </a:cubicBezTo>
                  <a:cubicBezTo>
                    <a:pt x="66" y="103"/>
                    <a:pt x="66" y="103"/>
                    <a:pt x="67" y="104"/>
                  </a:cubicBezTo>
                  <a:cubicBezTo>
                    <a:pt x="67" y="104"/>
                    <a:pt x="67" y="104"/>
                    <a:pt x="67" y="104"/>
                  </a:cubicBezTo>
                  <a:cubicBezTo>
                    <a:pt x="68" y="104"/>
                    <a:pt x="69" y="104"/>
                    <a:pt x="70" y="104"/>
                  </a:cubicBezTo>
                  <a:cubicBezTo>
                    <a:pt x="70" y="104"/>
                    <a:pt x="70" y="104"/>
                    <a:pt x="70" y="104"/>
                  </a:cubicBezTo>
                  <a:cubicBezTo>
                    <a:pt x="71" y="104"/>
                    <a:pt x="71" y="104"/>
                    <a:pt x="72" y="104"/>
                  </a:cubicBezTo>
                  <a:cubicBezTo>
                    <a:pt x="72" y="104"/>
                    <a:pt x="72" y="104"/>
                    <a:pt x="73" y="104"/>
                  </a:cubicBezTo>
                  <a:cubicBezTo>
                    <a:pt x="73" y="104"/>
                    <a:pt x="74" y="104"/>
                    <a:pt x="74" y="105"/>
                  </a:cubicBezTo>
                  <a:cubicBezTo>
                    <a:pt x="74" y="105"/>
                    <a:pt x="75" y="105"/>
                    <a:pt x="75" y="105"/>
                  </a:cubicBezTo>
                  <a:cubicBezTo>
                    <a:pt x="76" y="105"/>
                    <a:pt x="76" y="105"/>
                    <a:pt x="77" y="105"/>
                  </a:cubicBezTo>
                  <a:cubicBezTo>
                    <a:pt x="77" y="105"/>
                    <a:pt x="77" y="105"/>
                    <a:pt x="77" y="105"/>
                  </a:cubicBezTo>
                  <a:cubicBezTo>
                    <a:pt x="77" y="105"/>
                    <a:pt x="77" y="105"/>
                    <a:pt x="77" y="105"/>
                  </a:cubicBezTo>
                  <a:cubicBezTo>
                    <a:pt x="77" y="105"/>
                    <a:pt x="77" y="105"/>
                    <a:pt x="77" y="106"/>
                  </a:cubicBezTo>
                  <a:cubicBezTo>
                    <a:pt x="77" y="106"/>
                    <a:pt x="77" y="106"/>
                    <a:pt x="77" y="106"/>
                  </a:cubicBezTo>
                  <a:cubicBezTo>
                    <a:pt x="76" y="106"/>
                    <a:pt x="76" y="107"/>
                    <a:pt x="76" y="107"/>
                  </a:cubicBezTo>
                  <a:cubicBezTo>
                    <a:pt x="76" y="107"/>
                    <a:pt x="76" y="107"/>
                    <a:pt x="76" y="108"/>
                  </a:cubicBezTo>
                  <a:cubicBezTo>
                    <a:pt x="75" y="108"/>
                    <a:pt x="75" y="108"/>
                    <a:pt x="75" y="108"/>
                  </a:cubicBezTo>
                  <a:cubicBezTo>
                    <a:pt x="75" y="108"/>
                    <a:pt x="75" y="109"/>
                    <a:pt x="75" y="109"/>
                  </a:cubicBezTo>
                  <a:cubicBezTo>
                    <a:pt x="75" y="109"/>
                    <a:pt x="75" y="109"/>
                    <a:pt x="74" y="109"/>
                  </a:cubicBezTo>
                  <a:close/>
                  <a:moveTo>
                    <a:pt x="75" y="115"/>
                  </a:moveTo>
                  <a:cubicBezTo>
                    <a:pt x="75" y="114"/>
                    <a:pt x="76" y="113"/>
                    <a:pt x="77" y="112"/>
                  </a:cubicBezTo>
                  <a:cubicBezTo>
                    <a:pt x="77" y="112"/>
                    <a:pt x="77" y="111"/>
                    <a:pt x="77" y="111"/>
                  </a:cubicBezTo>
                  <a:cubicBezTo>
                    <a:pt x="77" y="111"/>
                    <a:pt x="78" y="111"/>
                    <a:pt x="78" y="110"/>
                  </a:cubicBezTo>
                  <a:cubicBezTo>
                    <a:pt x="78" y="110"/>
                    <a:pt x="78" y="110"/>
                    <a:pt x="78" y="110"/>
                  </a:cubicBezTo>
                  <a:cubicBezTo>
                    <a:pt x="78" y="110"/>
                    <a:pt x="78" y="110"/>
                    <a:pt x="79" y="109"/>
                  </a:cubicBezTo>
                  <a:cubicBezTo>
                    <a:pt x="79" y="109"/>
                    <a:pt x="79" y="109"/>
                    <a:pt x="79" y="109"/>
                  </a:cubicBezTo>
                  <a:cubicBezTo>
                    <a:pt x="79" y="109"/>
                    <a:pt x="79" y="108"/>
                    <a:pt x="80" y="108"/>
                  </a:cubicBezTo>
                  <a:cubicBezTo>
                    <a:pt x="80" y="108"/>
                    <a:pt x="80" y="108"/>
                    <a:pt x="80" y="108"/>
                  </a:cubicBezTo>
                  <a:cubicBezTo>
                    <a:pt x="80" y="107"/>
                    <a:pt x="80" y="107"/>
                    <a:pt x="81" y="106"/>
                  </a:cubicBezTo>
                  <a:cubicBezTo>
                    <a:pt x="81" y="106"/>
                    <a:pt x="82" y="107"/>
                    <a:pt x="82" y="107"/>
                  </a:cubicBezTo>
                  <a:cubicBezTo>
                    <a:pt x="83" y="107"/>
                    <a:pt x="83" y="107"/>
                    <a:pt x="83" y="107"/>
                  </a:cubicBezTo>
                  <a:cubicBezTo>
                    <a:pt x="84" y="107"/>
                    <a:pt x="84" y="107"/>
                    <a:pt x="85" y="108"/>
                  </a:cubicBezTo>
                  <a:cubicBezTo>
                    <a:pt x="86" y="108"/>
                    <a:pt x="86" y="108"/>
                    <a:pt x="86" y="108"/>
                  </a:cubicBezTo>
                  <a:cubicBezTo>
                    <a:pt x="87" y="108"/>
                    <a:pt x="88" y="109"/>
                    <a:pt x="89" y="109"/>
                  </a:cubicBezTo>
                  <a:cubicBezTo>
                    <a:pt x="84" y="111"/>
                    <a:pt x="80" y="113"/>
                    <a:pt x="75" y="115"/>
                  </a:cubicBezTo>
                  <a:close/>
                  <a:moveTo>
                    <a:pt x="92" y="107"/>
                  </a:moveTo>
                  <a:cubicBezTo>
                    <a:pt x="91" y="106"/>
                    <a:pt x="91" y="106"/>
                    <a:pt x="90" y="106"/>
                  </a:cubicBezTo>
                  <a:cubicBezTo>
                    <a:pt x="90" y="106"/>
                    <a:pt x="90" y="106"/>
                    <a:pt x="90" y="106"/>
                  </a:cubicBezTo>
                  <a:cubicBezTo>
                    <a:pt x="89" y="105"/>
                    <a:pt x="88" y="105"/>
                    <a:pt x="87" y="105"/>
                  </a:cubicBezTo>
                  <a:cubicBezTo>
                    <a:pt x="87" y="105"/>
                    <a:pt x="87" y="104"/>
                    <a:pt x="86" y="104"/>
                  </a:cubicBezTo>
                  <a:cubicBezTo>
                    <a:pt x="86" y="104"/>
                    <a:pt x="85" y="104"/>
                    <a:pt x="84" y="104"/>
                  </a:cubicBezTo>
                  <a:cubicBezTo>
                    <a:pt x="84" y="104"/>
                    <a:pt x="84" y="103"/>
                    <a:pt x="83" y="103"/>
                  </a:cubicBezTo>
                  <a:cubicBezTo>
                    <a:pt x="83" y="103"/>
                    <a:pt x="83" y="103"/>
                    <a:pt x="83" y="103"/>
                  </a:cubicBezTo>
                  <a:cubicBezTo>
                    <a:pt x="83" y="103"/>
                    <a:pt x="83" y="103"/>
                    <a:pt x="83" y="103"/>
                  </a:cubicBezTo>
                  <a:cubicBezTo>
                    <a:pt x="83" y="103"/>
                    <a:pt x="83" y="103"/>
                    <a:pt x="83" y="103"/>
                  </a:cubicBezTo>
                  <a:cubicBezTo>
                    <a:pt x="83" y="103"/>
                    <a:pt x="83" y="103"/>
                    <a:pt x="83" y="103"/>
                  </a:cubicBezTo>
                  <a:cubicBezTo>
                    <a:pt x="83" y="103"/>
                    <a:pt x="83" y="102"/>
                    <a:pt x="83" y="102"/>
                  </a:cubicBezTo>
                  <a:cubicBezTo>
                    <a:pt x="84" y="102"/>
                    <a:pt x="84" y="101"/>
                    <a:pt x="84" y="100"/>
                  </a:cubicBezTo>
                  <a:cubicBezTo>
                    <a:pt x="84" y="100"/>
                    <a:pt x="85" y="100"/>
                    <a:pt x="85" y="100"/>
                  </a:cubicBezTo>
                  <a:cubicBezTo>
                    <a:pt x="85" y="99"/>
                    <a:pt x="85" y="99"/>
                    <a:pt x="86" y="98"/>
                  </a:cubicBezTo>
                  <a:cubicBezTo>
                    <a:pt x="86" y="98"/>
                    <a:pt x="86" y="98"/>
                    <a:pt x="86" y="97"/>
                  </a:cubicBezTo>
                  <a:cubicBezTo>
                    <a:pt x="86" y="97"/>
                    <a:pt x="87" y="96"/>
                    <a:pt x="87" y="96"/>
                  </a:cubicBezTo>
                  <a:cubicBezTo>
                    <a:pt x="87" y="95"/>
                    <a:pt x="87" y="95"/>
                    <a:pt x="87" y="95"/>
                  </a:cubicBezTo>
                  <a:cubicBezTo>
                    <a:pt x="88" y="94"/>
                    <a:pt x="88" y="94"/>
                    <a:pt x="88" y="94"/>
                  </a:cubicBezTo>
                  <a:cubicBezTo>
                    <a:pt x="90" y="94"/>
                    <a:pt x="91" y="94"/>
                    <a:pt x="93" y="94"/>
                  </a:cubicBezTo>
                  <a:cubicBezTo>
                    <a:pt x="98" y="94"/>
                    <a:pt x="103" y="93"/>
                    <a:pt x="106" y="90"/>
                  </a:cubicBezTo>
                  <a:cubicBezTo>
                    <a:pt x="107" y="91"/>
                    <a:pt x="107" y="91"/>
                    <a:pt x="107" y="91"/>
                  </a:cubicBezTo>
                  <a:cubicBezTo>
                    <a:pt x="103" y="97"/>
                    <a:pt x="98" y="103"/>
                    <a:pt x="92" y="107"/>
                  </a:cubicBezTo>
                  <a:close/>
                  <a:moveTo>
                    <a:pt x="110" y="82"/>
                  </a:moveTo>
                  <a:cubicBezTo>
                    <a:pt x="110" y="82"/>
                    <a:pt x="109" y="83"/>
                    <a:pt x="109" y="83"/>
                  </a:cubicBezTo>
                  <a:cubicBezTo>
                    <a:pt x="109" y="83"/>
                    <a:pt x="108" y="83"/>
                    <a:pt x="108" y="84"/>
                  </a:cubicBezTo>
                  <a:cubicBezTo>
                    <a:pt x="108" y="84"/>
                    <a:pt x="108" y="84"/>
                    <a:pt x="107" y="85"/>
                  </a:cubicBezTo>
                  <a:cubicBezTo>
                    <a:pt x="107" y="85"/>
                    <a:pt x="107" y="85"/>
                    <a:pt x="107" y="86"/>
                  </a:cubicBezTo>
                  <a:cubicBezTo>
                    <a:pt x="106" y="86"/>
                    <a:pt x="106" y="86"/>
                    <a:pt x="106" y="86"/>
                  </a:cubicBezTo>
                  <a:cubicBezTo>
                    <a:pt x="102" y="89"/>
                    <a:pt x="98" y="91"/>
                    <a:pt x="93" y="91"/>
                  </a:cubicBezTo>
                  <a:cubicBezTo>
                    <a:pt x="92" y="91"/>
                    <a:pt x="91" y="91"/>
                    <a:pt x="90" y="90"/>
                  </a:cubicBezTo>
                  <a:cubicBezTo>
                    <a:pt x="89" y="90"/>
                    <a:pt x="88" y="90"/>
                    <a:pt x="88" y="90"/>
                  </a:cubicBezTo>
                  <a:cubicBezTo>
                    <a:pt x="87" y="90"/>
                    <a:pt x="87" y="90"/>
                    <a:pt x="86" y="89"/>
                  </a:cubicBezTo>
                  <a:cubicBezTo>
                    <a:pt x="84" y="89"/>
                    <a:pt x="82" y="88"/>
                    <a:pt x="80" y="86"/>
                  </a:cubicBezTo>
                  <a:cubicBezTo>
                    <a:pt x="80" y="86"/>
                    <a:pt x="79" y="85"/>
                    <a:pt x="79" y="85"/>
                  </a:cubicBezTo>
                  <a:cubicBezTo>
                    <a:pt x="78" y="84"/>
                    <a:pt x="77" y="83"/>
                    <a:pt x="77" y="83"/>
                  </a:cubicBezTo>
                  <a:cubicBezTo>
                    <a:pt x="74" y="79"/>
                    <a:pt x="72" y="75"/>
                    <a:pt x="72" y="70"/>
                  </a:cubicBezTo>
                  <a:cubicBezTo>
                    <a:pt x="72" y="68"/>
                    <a:pt x="73" y="65"/>
                    <a:pt x="73" y="63"/>
                  </a:cubicBezTo>
                  <a:cubicBezTo>
                    <a:pt x="73" y="63"/>
                    <a:pt x="74" y="62"/>
                    <a:pt x="74" y="62"/>
                  </a:cubicBezTo>
                  <a:cubicBezTo>
                    <a:pt x="74" y="61"/>
                    <a:pt x="74" y="61"/>
                    <a:pt x="75" y="60"/>
                  </a:cubicBezTo>
                  <a:cubicBezTo>
                    <a:pt x="78" y="54"/>
                    <a:pt x="85" y="49"/>
                    <a:pt x="93" y="49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4" y="49"/>
                    <a:pt x="94" y="49"/>
                    <a:pt x="94" y="49"/>
                  </a:cubicBezTo>
                  <a:cubicBezTo>
                    <a:pt x="95" y="49"/>
                    <a:pt x="96" y="49"/>
                    <a:pt x="96" y="49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103" y="50"/>
                    <a:pt x="109" y="54"/>
                    <a:pt x="112" y="60"/>
                  </a:cubicBezTo>
                  <a:cubicBezTo>
                    <a:pt x="112" y="61"/>
                    <a:pt x="112" y="61"/>
                    <a:pt x="113" y="62"/>
                  </a:cubicBezTo>
                  <a:cubicBezTo>
                    <a:pt x="113" y="62"/>
                    <a:pt x="113" y="63"/>
                    <a:pt x="113" y="63"/>
                  </a:cubicBezTo>
                  <a:cubicBezTo>
                    <a:pt x="114" y="65"/>
                    <a:pt x="114" y="68"/>
                    <a:pt x="114" y="70"/>
                  </a:cubicBezTo>
                  <a:cubicBezTo>
                    <a:pt x="114" y="74"/>
                    <a:pt x="113" y="79"/>
                    <a:pt x="110" y="82"/>
                  </a:cubicBezTo>
                  <a:close/>
                  <a:moveTo>
                    <a:pt x="95" y="45"/>
                  </a:moveTo>
                  <a:cubicBezTo>
                    <a:pt x="95" y="45"/>
                    <a:pt x="95" y="45"/>
                    <a:pt x="95" y="45"/>
                  </a:cubicBezTo>
                  <a:cubicBezTo>
                    <a:pt x="95" y="45"/>
                    <a:pt x="95" y="44"/>
                    <a:pt x="95" y="44"/>
                  </a:cubicBezTo>
                  <a:cubicBezTo>
                    <a:pt x="95" y="43"/>
                    <a:pt x="95" y="43"/>
                    <a:pt x="94" y="42"/>
                  </a:cubicBezTo>
                  <a:cubicBezTo>
                    <a:pt x="94" y="42"/>
                    <a:pt x="94" y="41"/>
                    <a:pt x="94" y="41"/>
                  </a:cubicBezTo>
                  <a:cubicBezTo>
                    <a:pt x="94" y="40"/>
                    <a:pt x="94" y="40"/>
                    <a:pt x="94" y="39"/>
                  </a:cubicBezTo>
                  <a:cubicBezTo>
                    <a:pt x="93" y="39"/>
                    <a:pt x="93" y="39"/>
                    <a:pt x="93" y="39"/>
                  </a:cubicBezTo>
                  <a:cubicBezTo>
                    <a:pt x="93" y="39"/>
                    <a:pt x="93" y="39"/>
                    <a:pt x="93" y="39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5" y="46"/>
                    <a:pt x="117" y="53"/>
                    <a:pt x="117" y="60"/>
                  </a:cubicBezTo>
                  <a:cubicBezTo>
                    <a:pt x="116" y="60"/>
                    <a:pt x="116" y="60"/>
                    <a:pt x="116" y="60"/>
                  </a:cubicBezTo>
                  <a:cubicBezTo>
                    <a:pt x="112" y="52"/>
                    <a:pt x="104" y="46"/>
                    <a:pt x="95" y="45"/>
                  </a:cubicBezTo>
                  <a:close/>
                </a:path>
              </a:pathLst>
            </a:custGeom>
            <a:grpFill/>
            <a:ln>
              <a:solidFill>
                <a:srgbClr val="547C64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" name="Freeform 6"/>
            <p:cNvSpPr/>
            <p:nvPr/>
          </p:nvSpPr>
          <p:spPr bwMode="auto">
            <a:xfrm>
              <a:off x="5799138" y="1819276"/>
              <a:ext cx="114300" cy="114300"/>
            </a:xfrm>
            <a:custGeom>
              <a:avLst/>
              <a:gdLst>
                <a:gd name="T0" fmla="*/ 27 w 30"/>
                <a:gd name="T1" fmla="*/ 7 h 30"/>
                <a:gd name="T2" fmla="*/ 26 w 30"/>
                <a:gd name="T3" fmla="*/ 5 h 30"/>
                <a:gd name="T4" fmla="*/ 19 w 30"/>
                <a:gd name="T5" fmla="*/ 1 h 30"/>
                <a:gd name="T6" fmla="*/ 19 w 30"/>
                <a:gd name="T7" fmla="*/ 1 h 30"/>
                <a:gd name="T8" fmla="*/ 17 w 30"/>
                <a:gd name="T9" fmla="*/ 0 h 30"/>
                <a:gd name="T10" fmla="*/ 16 w 30"/>
                <a:gd name="T11" fmla="*/ 0 h 30"/>
                <a:gd name="T12" fmla="*/ 16 w 30"/>
                <a:gd name="T13" fmla="*/ 0 h 30"/>
                <a:gd name="T14" fmla="*/ 16 w 30"/>
                <a:gd name="T15" fmla="*/ 0 h 30"/>
                <a:gd name="T16" fmla="*/ 15 w 30"/>
                <a:gd name="T17" fmla="*/ 0 h 30"/>
                <a:gd name="T18" fmla="*/ 4 w 30"/>
                <a:gd name="T19" fmla="*/ 5 h 30"/>
                <a:gd name="T20" fmla="*/ 3 w 30"/>
                <a:gd name="T21" fmla="*/ 7 h 30"/>
                <a:gd name="T22" fmla="*/ 2 w 30"/>
                <a:gd name="T23" fmla="*/ 8 h 30"/>
                <a:gd name="T24" fmla="*/ 0 w 30"/>
                <a:gd name="T25" fmla="*/ 15 h 30"/>
                <a:gd name="T26" fmla="*/ 8 w 30"/>
                <a:gd name="T27" fmla="*/ 28 h 30"/>
                <a:gd name="T28" fmla="*/ 11 w 30"/>
                <a:gd name="T29" fmla="*/ 29 h 30"/>
                <a:gd name="T30" fmla="*/ 12 w 30"/>
                <a:gd name="T31" fmla="*/ 30 h 30"/>
                <a:gd name="T32" fmla="*/ 14 w 30"/>
                <a:gd name="T33" fmla="*/ 30 h 30"/>
                <a:gd name="T34" fmla="*/ 14 w 30"/>
                <a:gd name="T35" fmla="*/ 30 h 30"/>
                <a:gd name="T36" fmla="*/ 15 w 30"/>
                <a:gd name="T37" fmla="*/ 30 h 30"/>
                <a:gd name="T38" fmla="*/ 15 w 30"/>
                <a:gd name="T39" fmla="*/ 30 h 30"/>
                <a:gd name="T40" fmla="*/ 15 w 30"/>
                <a:gd name="T41" fmla="*/ 30 h 30"/>
                <a:gd name="T42" fmla="*/ 22 w 30"/>
                <a:gd name="T43" fmla="*/ 28 h 30"/>
                <a:gd name="T44" fmla="*/ 30 w 30"/>
                <a:gd name="T45" fmla="*/ 15 h 30"/>
                <a:gd name="T46" fmla="*/ 28 w 30"/>
                <a:gd name="T47" fmla="*/ 8 h 30"/>
                <a:gd name="T48" fmla="*/ 27 w 30"/>
                <a:gd name="T49" fmla="*/ 7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0" h="30">
                  <a:moveTo>
                    <a:pt x="27" y="7"/>
                  </a:moveTo>
                  <a:cubicBezTo>
                    <a:pt x="27" y="6"/>
                    <a:pt x="26" y="6"/>
                    <a:pt x="26" y="5"/>
                  </a:cubicBezTo>
                  <a:cubicBezTo>
                    <a:pt x="24" y="3"/>
                    <a:pt x="22" y="2"/>
                    <a:pt x="19" y="1"/>
                  </a:cubicBezTo>
                  <a:cubicBezTo>
                    <a:pt x="19" y="0"/>
                    <a:pt x="19" y="0"/>
                    <a:pt x="19" y="1"/>
                  </a:cubicBezTo>
                  <a:cubicBezTo>
                    <a:pt x="19" y="1"/>
                    <a:pt x="18" y="1"/>
                    <a:pt x="17" y="0"/>
                  </a:cubicBezTo>
                  <a:cubicBezTo>
                    <a:pt x="17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1" y="0"/>
                    <a:pt x="7" y="2"/>
                    <a:pt x="4" y="5"/>
                  </a:cubicBezTo>
                  <a:cubicBezTo>
                    <a:pt x="4" y="6"/>
                    <a:pt x="3" y="6"/>
                    <a:pt x="3" y="7"/>
                  </a:cubicBezTo>
                  <a:cubicBezTo>
                    <a:pt x="2" y="7"/>
                    <a:pt x="2" y="8"/>
                    <a:pt x="2" y="8"/>
                  </a:cubicBezTo>
                  <a:cubicBezTo>
                    <a:pt x="1" y="10"/>
                    <a:pt x="0" y="13"/>
                    <a:pt x="0" y="15"/>
                  </a:cubicBezTo>
                  <a:cubicBezTo>
                    <a:pt x="0" y="20"/>
                    <a:pt x="3" y="25"/>
                    <a:pt x="8" y="28"/>
                  </a:cubicBezTo>
                  <a:cubicBezTo>
                    <a:pt x="9" y="28"/>
                    <a:pt x="10" y="29"/>
                    <a:pt x="11" y="29"/>
                  </a:cubicBezTo>
                  <a:cubicBezTo>
                    <a:pt x="11" y="29"/>
                    <a:pt x="12" y="30"/>
                    <a:pt x="12" y="30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8" y="30"/>
                    <a:pt x="20" y="29"/>
                    <a:pt x="22" y="28"/>
                  </a:cubicBezTo>
                  <a:cubicBezTo>
                    <a:pt x="27" y="25"/>
                    <a:pt x="30" y="20"/>
                    <a:pt x="30" y="15"/>
                  </a:cubicBezTo>
                  <a:cubicBezTo>
                    <a:pt x="30" y="13"/>
                    <a:pt x="29" y="10"/>
                    <a:pt x="28" y="8"/>
                  </a:cubicBezTo>
                  <a:cubicBezTo>
                    <a:pt x="28" y="8"/>
                    <a:pt x="28" y="7"/>
                    <a:pt x="27" y="7"/>
                  </a:cubicBezTo>
                  <a:close/>
                </a:path>
              </a:pathLst>
            </a:custGeom>
            <a:grpFill/>
            <a:ln>
              <a:solidFill>
                <a:srgbClr val="547C64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1E32583-70C2-AD63-F7E6-793A65332E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8369B-F710-4CE9-A0B8-9F511945CEE2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</p:cSld>
  <p:clrMapOvr>
    <a:masterClrMapping/>
  </p:clrMapOvr>
  <p:transition spd="slow" advTm="1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2" presetClass="entr" presetSubtype="4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2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直接连接符 38"/>
          <p:cNvCxnSpPr>
            <a:cxnSpLocks/>
          </p:cNvCxnSpPr>
          <p:nvPr/>
        </p:nvCxnSpPr>
        <p:spPr>
          <a:xfrm>
            <a:off x="3932475" y="571500"/>
            <a:ext cx="8475425" cy="0"/>
          </a:xfrm>
          <a:prstGeom prst="line">
            <a:avLst/>
          </a:prstGeom>
          <a:ln w="38100">
            <a:solidFill>
              <a:srgbClr val="547C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>
            <a:cxnSpLocks/>
          </p:cNvCxnSpPr>
          <p:nvPr/>
        </p:nvCxnSpPr>
        <p:spPr>
          <a:xfrm>
            <a:off x="-193573" y="571500"/>
            <a:ext cx="1052155" cy="0"/>
          </a:xfrm>
          <a:prstGeom prst="line">
            <a:avLst/>
          </a:prstGeom>
          <a:ln w="38100">
            <a:solidFill>
              <a:srgbClr val="547C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圆角矩形 34"/>
          <p:cNvSpPr/>
          <p:nvPr/>
        </p:nvSpPr>
        <p:spPr>
          <a:xfrm>
            <a:off x="858582" y="325576"/>
            <a:ext cx="3065386" cy="497908"/>
          </a:xfrm>
          <a:prstGeom prst="roundRect">
            <a:avLst>
              <a:gd name="adj" fmla="val 50000"/>
            </a:avLst>
          </a:prstGeom>
          <a:noFill/>
          <a:ln w="38100">
            <a:solidFill>
              <a:srgbClr val="547C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2B5E36B-CA3F-BCF9-C153-E91DCAABF771}"/>
              </a:ext>
            </a:extLst>
          </p:cNvPr>
          <p:cNvSpPr txBox="1"/>
          <p:nvPr/>
        </p:nvSpPr>
        <p:spPr>
          <a:xfrm>
            <a:off x="1145646" y="386836"/>
            <a:ext cx="2431407" cy="369328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/>
            <a:r>
              <a:rPr lang="zh-CN" altLang="en-US" sz="1800" b="1" dirty="0">
                <a:solidFill>
                  <a:srgbClr val="547C64"/>
                </a:solidFill>
              </a:rPr>
              <a:t>附录</a:t>
            </a:r>
          </a:p>
        </p:txBody>
      </p:sp>
      <p:sp>
        <p:nvSpPr>
          <p:cNvPr id="12" name="灯片编号占位符 11">
            <a:extLst>
              <a:ext uri="{FF2B5EF4-FFF2-40B4-BE49-F238E27FC236}">
                <a16:creationId xmlns:a16="http://schemas.microsoft.com/office/drawing/2014/main" id="{BFE7DA0C-26B2-E6B8-9035-0FD1CF269B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 dirty="0"/>
              <a:t>A1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9337720-1E98-B2AE-EDA9-E41A9B41BF71}"/>
              </a:ext>
            </a:extLst>
          </p:cNvPr>
          <p:cNvSpPr txBox="1"/>
          <p:nvPr/>
        </p:nvSpPr>
        <p:spPr>
          <a:xfrm>
            <a:off x="948381" y="1347572"/>
            <a:ext cx="630812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一、关于</a:t>
            </a:r>
            <a:r>
              <a:rPr lang="en-US" altLang="zh-CN" sz="28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Marangoni</a:t>
            </a:r>
            <a:r>
              <a:rPr lang="zh-CN" altLang="en-US" sz="28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流的性质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4895308E-A949-3E7C-F94A-285EAACAA153}"/>
                  </a:ext>
                </a:extLst>
              </p:cNvPr>
              <p:cNvSpPr txBox="1"/>
              <p:nvPr/>
            </p:nvSpPr>
            <p:spPr>
              <a:xfrm>
                <a:off x="5387545" y="2152700"/>
                <a:ext cx="1638269" cy="8741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𝑅𝑒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800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𝑣𝐿</m:t>
                          </m:r>
                        </m:num>
                        <m:den>
                          <m:r>
                            <a:rPr lang="zh-CN" altLang="en-US" sz="28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den>
                      </m:f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4895308E-A949-3E7C-F94A-285EAACAA1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7545" y="2152700"/>
                <a:ext cx="1638269" cy="87415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BFC2C546-2543-197F-7717-1EBF42513119}"/>
                  </a:ext>
                </a:extLst>
              </p:cNvPr>
              <p:cNvSpPr txBox="1"/>
              <p:nvPr/>
            </p:nvSpPr>
            <p:spPr>
              <a:xfrm>
                <a:off x="1788196" y="3429000"/>
                <a:ext cx="7918035" cy="22711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sz="2400" b="1" dirty="0">
                    <a:latin typeface="华文仿宋" panose="02010600040101010101" pitchFamily="2" charset="-122"/>
                    <a:ea typeface="华文仿宋" panose="02010600040101010101" pitchFamily="2" charset="-122"/>
                  </a:rPr>
                  <a:t>代入数据，计算出实验中</a:t>
                </a:r>
                <a:r>
                  <a:rPr lang="en-US" altLang="zh-CN" sz="2400" b="1" dirty="0">
                    <a:latin typeface="华文仿宋" panose="02010600040101010101" pitchFamily="2" charset="-122"/>
                    <a:ea typeface="华文仿宋" panose="02010600040101010101" pitchFamily="2" charset="-122"/>
                  </a:rPr>
                  <a:t>Marangoni</a:t>
                </a:r>
                <a:r>
                  <a:rPr lang="zh-CN" altLang="en-US" sz="2400" b="1" dirty="0">
                    <a:latin typeface="华文仿宋" panose="02010600040101010101" pitchFamily="2" charset="-122"/>
                    <a:ea typeface="华文仿宋" panose="02010600040101010101" pitchFamily="2" charset="-122"/>
                  </a:rPr>
                  <a:t>流的雷诺数：</a:t>
                </a:r>
                <a:endParaRPr lang="en-US" altLang="zh-CN" sz="2400" b="1" dirty="0">
                  <a:latin typeface="华文仿宋" panose="02010600040101010101" pitchFamily="2" charset="-122"/>
                  <a:ea typeface="华文仿宋" panose="02010600040101010101" pitchFamily="2" charset="-122"/>
                </a:endParaRPr>
              </a:p>
              <a:p>
                <a:endParaRPr lang="en-US" altLang="zh-CN" sz="2400" b="1" dirty="0">
                  <a:latin typeface="华文仿宋" panose="02010600040101010101" pitchFamily="2" charset="-122"/>
                  <a:ea typeface="华文仿宋" panose="02010600040101010101" pitchFamily="2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latin typeface="Cambria Math" panose="02040503050406030204" pitchFamily="18" charset="0"/>
                          <a:ea typeface="华文仿宋" panose="02010600040101010101" pitchFamily="2" charset="-122"/>
                        </a:rPr>
                        <m:t>𝑹𝒆</m:t>
                      </m:r>
                      <m:r>
                        <a:rPr lang="en-US" altLang="zh-CN" sz="2400" b="1" i="1" smtClean="0">
                          <a:latin typeface="Cambria Math" panose="02040503050406030204" pitchFamily="18" charset="0"/>
                          <a:ea typeface="华文仿宋" panose="02010600040101010101" pitchFamily="2" charset="-122"/>
                        </a:rPr>
                        <m:t>= </m:t>
                      </m:r>
                      <m:f>
                        <m:fPr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  <a:ea typeface="华文仿宋" panose="02010600040101010101" pitchFamily="2" charset="-122"/>
                            </a:rPr>
                          </m:ctrlPr>
                        </m:fPr>
                        <m:num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  <a:ea typeface="华文仿宋" panose="02010600040101010101" pitchFamily="2" charset="-122"/>
                            </a:rPr>
                            <m:t>𝟗𝟗𝟕</m:t>
                          </m:r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  <a:ea typeface="华文仿宋" panose="02010600040101010101" pitchFamily="2" charset="-122"/>
                            </a:rPr>
                            <m:t> ∗</m:t>
                          </m:r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  <a:ea typeface="华文仿宋" panose="02010600040101010101" pitchFamily="2" charset="-122"/>
                            </a:rPr>
                            <m:t>𝟎</m:t>
                          </m:r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  <a:ea typeface="华文仿宋" panose="02010600040101010101" pitchFamily="2" charset="-122"/>
                            </a:rPr>
                            <m:t>.</m:t>
                          </m:r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  <a:ea typeface="华文仿宋" panose="02010600040101010101" pitchFamily="2" charset="-122"/>
                            </a:rPr>
                            <m:t>𝟏𝟓</m:t>
                          </m:r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  <a:ea typeface="华文仿宋" panose="02010600040101010101" pitchFamily="2" charset="-122"/>
                            </a:rPr>
                            <m:t> ∗</m:t>
                          </m:r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  <a:ea typeface="华文仿宋" panose="02010600040101010101" pitchFamily="2" charset="-122"/>
                            </a:rPr>
                            <m:t>𝟎</m:t>
                          </m:r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  <a:ea typeface="华文仿宋" panose="02010600040101010101" pitchFamily="2" charset="-122"/>
                            </a:rPr>
                            <m:t>.</m:t>
                          </m:r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  <a:ea typeface="华文仿宋" panose="02010600040101010101" pitchFamily="2" charset="-122"/>
                            </a:rPr>
                            <m:t>𝟎𝟏𝟓</m:t>
                          </m:r>
                        </m:num>
                        <m:den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  <a:ea typeface="华文仿宋" panose="02010600040101010101" pitchFamily="2" charset="-122"/>
                            </a:rPr>
                            <m:t>𝟐</m:t>
                          </m:r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  <a:ea typeface="华文仿宋" panose="02010600040101010101" pitchFamily="2" charset="-122"/>
                            </a:rPr>
                            <m:t>.</m:t>
                          </m:r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  <a:ea typeface="华文仿宋" panose="02010600040101010101" pitchFamily="2" charset="-122"/>
                            </a:rPr>
                            <m:t>𝟗𝟖</m:t>
                          </m:r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  <a:ea typeface="华文仿宋" panose="02010600040101010101" pitchFamily="2" charset="-122"/>
                            </a:rPr>
                            <m:t> ∗ </m:t>
                          </m:r>
                          <m:sSup>
                            <m:sSupPr>
                              <m:ctrlPr>
                                <a:rPr lang="en-US" altLang="zh-CN" sz="2400" b="1" i="1" smtClean="0">
                                  <a:latin typeface="Cambria Math" panose="02040503050406030204" pitchFamily="18" charset="0"/>
                                  <a:ea typeface="华文仿宋" panose="02010600040101010101" pitchFamily="2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  <a:ea typeface="华文仿宋" panose="02010600040101010101" pitchFamily="2" charset="-122"/>
                                </a:rPr>
                                <m:t>𝟏𝟎</m:t>
                              </m:r>
                            </m:e>
                            <m:sup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  <a:ea typeface="华文仿宋" panose="02010600040101010101" pitchFamily="2" charset="-122"/>
                                </a:rPr>
                                <m:t>−</m:t>
                              </m:r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  <a:ea typeface="华文仿宋" panose="02010600040101010101" pitchFamily="2" charset="-122"/>
                                </a:rPr>
                                <m:t>𝟑</m:t>
                              </m:r>
                            </m:sup>
                          </m:sSup>
                        </m:den>
                      </m:f>
                      <m:r>
                        <a:rPr lang="en-US" altLang="zh-CN" sz="2400" b="1" i="1" smtClean="0">
                          <a:latin typeface="Cambria Math" panose="02040503050406030204" pitchFamily="18" charset="0"/>
                          <a:ea typeface="华文仿宋" panose="02010600040101010101" pitchFamily="2" charset="-122"/>
                        </a:rPr>
                        <m:t> =</m:t>
                      </m:r>
                      <m:r>
                        <a:rPr lang="en-US" altLang="zh-CN" sz="2400" b="1" i="1" smtClean="0">
                          <a:latin typeface="Cambria Math" panose="02040503050406030204" pitchFamily="18" charset="0"/>
                          <a:ea typeface="华文仿宋" panose="02010600040101010101" pitchFamily="2" charset="-122"/>
                        </a:rPr>
                        <m:t>𝟕𝟓𝟐</m:t>
                      </m:r>
                      <m:r>
                        <a:rPr lang="en-US" altLang="zh-CN" sz="2400" b="1" i="1" smtClean="0">
                          <a:latin typeface="Cambria Math" panose="02040503050406030204" pitchFamily="18" charset="0"/>
                          <a:ea typeface="华文仿宋" panose="02010600040101010101" pitchFamily="2" charset="-122"/>
                        </a:rPr>
                        <m:t>.</m:t>
                      </m:r>
                      <m:r>
                        <a:rPr lang="en-US" altLang="zh-CN" sz="2400" b="1" i="1" smtClean="0">
                          <a:latin typeface="Cambria Math" panose="02040503050406030204" pitchFamily="18" charset="0"/>
                          <a:ea typeface="华文仿宋" panose="02010600040101010101" pitchFamily="2" charset="-122"/>
                        </a:rPr>
                        <m:t>𝟕𝟕</m:t>
                      </m:r>
                    </m:oMath>
                  </m:oMathPara>
                </a14:m>
                <a:endParaRPr lang="en-US" altLang="zh-CN" sz="2400" b="1" dirty="0">
                  <a:latin typeface="华文仿宋" panose="02010600040101010101" pitchFamily="2" charset="-122"/>
                  <a:ea typeface="华文仿宋" panose="02010600040101010101" pitchFamily="2" charset="-122"/>
                </a:endParaRPr>
              </a:p>
              <a:p>
                <a:endParaRPr lang="en-US" altLang="zh-CN" sz="2400" b="1" dirty="0">
                  <a:latin typeface="华文仿宋" panose="02010600040101010101" pitchFamily="2" charset="-122"/>
                  <a:ea typeface="华文仿宋" panose="02010600040101010101" pitchFamily="2" charset="-122"/>
                </a:endParaRPr>
              </a:p>
              <a:p>
                <a:r>
                  <a:rPr lang="zh-CN" altLang="en-US" sz="2400" b="1" dirty="0">
                    <a:latin typeface="华文仿宋" panose="02010600040101010101" pitchFamily="2" charset="-122"/>
                    <a:ea typeface="华文仿宋" panose="02010600040101010101" pitchFamily="2" charset="-122"/>
                  </a:rPr>
                  <a:t>该数值明显小于</a:t>
                </a:r>
                <a:r>
                  <a:rPr lang="en-US" altLang="zh-CN" sz="2400" b="1" dirty="0">
                    <a:latin typeface="华文仿宋" panose="02010600040101010101" pitchFamily="2" charset="-122"/>
                    <a:ea typeface="华文仿宋" panose="02010600040101010101" pitchFamily="2" charset="-122"/>
                  </a:rPr>
                  <a:t>2000</a:t>
                </a:r>
                <a:r>
                  <a:rPr lang="zh-CN" altLang="en-US" sz="2400" b="1" dirty="0">
                    <a:latin typeface="华文仿宋" panose="02010600040101010101" pitchFamily="2" charset="-122"/>
                    <a:ea typeface="华文仿宋" panose="02010600040101010101" pitchFamily="2" charset="-122"/>
                  </a:rPr>
                  <a:t>，故可以初步判断</a:t>
                </a:r>
                <a:r>
                  <a:rPr lang="en-US" altLang="zh-CN" sz="2400" b="1" dirty="0">
                    <a:latin typeface="华文仿宋" panose="02010600040101010101" pitchFamily="2" charset="-122"/>
                    <a:ea typeface="华文仿宋" panose="02010600040101010101" pitchFamily="2" charset="-122"/>
                  </a:rPr>
                  <a:t>Marangoni</a:t>
                </a:r>
                <a:r>
                  <a:rPr lang="zh-CN" altLang="en-US" sz="2400" b="1" dirty="0">
                    <a:latin typeface="华文仿宋" panose="02010600040101010101" pitchFamily="2" charset="-122"/>
                    <a:ea typeface="华文仿宋" panose="02010600040101010101" pitchFamily="2" charset="-122"/>
                  </a:rPr>
                  <a:t>流是层流</a:t>
                </a: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BFC2C546-2543-197F-7717-1EBF425131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8196" y="3429000"/>
                <a:ext cx="7918035" cy="2271199"/>
              </a:xfrm>
              <a:prstGeom prst="rect">
                <a:avLst/>
              </a:prstGeom>
              <a:blipFill>
                <a:blip r:embed="rId3"/>
                <a:stretch>
                  <a:fillRect l="-1155" t="-2151" r="-231" b="-51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本框 8">
            <a:extLst>
              <a:ext uri="{FF2B5EF4-FFF2-40B4-BE49-F238E27FC236}">
                <a16:creationId xmlns:a16="http://schemas.microsoft.com/office/drawing/2014/main" id="{FA15921F-C894-AB48-93FE-24E1CF5AC17A}"/>
              </a:ext>
            </a:extLst>
          </p:cNvPr>
          <p:cNvSpPr txBox="1"/>
          <p:nvPr/>
        </p:nvSpPr>
        <p:spPr>
          <a:xfrm>
            <a:off x="-101445" y="6471164"/>
            <a:ext cx="63081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（吴望一编著.流体力学  上[M].北京：北京大学出版社,1982）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4BCE087-A4DA-B99B-0E1E-2A57602DC0B9}"/>
              </a:ext>
            </a:extLst>
          </p:cNvPr>
          <p:cNvSpPr txBox="1"/>
          <p:nvPr/>
        </p:nvSpPr>
        <p:spPr>
          <a:xfrm>
            <a:off x="9034272" y="949236"/>
            <a:ext cx="2791968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dirty="0">
                <a:solidFill>
                  <a:srgbClr val="333333"/>
                </a:solidFill>
                <a:effectLst/>
                <a:latin typeface="华文仿宋" panose="02010600040101010101" pitchFamily="2" charset="-122"/>
                <a:ea typeface="华文仿宋" panose="02010600040101010101" pitchFamily="2" charset="-122"/>
              </a:rPr>
              <a:t>PS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华文仿宋" panose="02010600040101010101" pitchFamily="2" charset="-122"/>
                <a:ea typeface="华文仿宋" panose="02010600040101010101" pitchFamily="2" charset="-122"/>
              </a:rPr>
              <a:t>：雷诺数，又称雷诺准数，是用以判别粘性流体流动状态的一个无因次数群。雷诺数越小意味着粘性力影响越显著，越大意味着惯性影响越显著。雷诺数也是判别流动特性的依据，例如雷诺数小于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华文仿宋" panose="02010600040101010101" pitchFamily="2" charset="-122"/>
                <a:ea typeface="华文仿宋" panose="02010600040101010101" pitchFamily="2" charset="-122"/>
              </a:rPr>
              <a:t>2300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华文仿宋" panose="02010600040101010101" pitchFamily="2" charset="-122"/>
                <a:ea typeface="华文仿宋" panose="02010600040101010101" pitchFamily="2" charset="-122"/>
              </a:rPr>
              <a:t>的流动是层流，雷诺数等于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华文仿宋" panose="02010600040101010101" pitchFamily="2" charset="-122"/>
                <a:ea typeface="华文仿宋" panose="02010600040101010101" pitchFamily="2" charset="-122"/>
              </a:rPr>
              <a:t>2300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华文仿宋" panose="02010600040101010101" pitchFamily="2" charset="-122"/>
                <a:ea typeface="华文仿宋" panose="02010600040101010101" pitchFamily="2" charset="-122"/>
              </a:rPr>
              <a:t>～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华文仿宋" panose="02010600040101010101" pitchFamily="2" charset="-122"/>
                <a:ea typeface="华文仿宋" panose="02010600040101010101" pitchFamily="2" charset="-122"/>
              </a:rPr>
              <a:t>4000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华文仿宋" panose="02010600040101010101" pitchFamily="2" charset="-122"/>
                <a:ea typeface="华文仿宋" panose="02010600040101010101" pitchFamily="2" charset="-122"/>
              </a:rPr>
              <a:t>为过渡状态，雷诺数大于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华文仿宋" panose="02010600040101010101" pitchFamily="2" charset="-122"/>
                <a:ea typeface="华文仿宋" panose="02010600040101010101" pitchFamily="2" charset="-122"/>
              </a:rPr>
              <a:t>4000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华文仿宋" panose="02010600040101010101" pitchFamily="2" charset="-122"/>
                <a:ea typeface="华文仿宋" panose="02010600040101010101" pitchFamily="2" charset="-122"/>
              </a:rPr>
              <a:t>时的是湍流。</a:t>
            </a:r>
            <a:endParaRPr lang="zh-CN" altLang="en-US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841345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直接连接符 38"/>
          <p:cNvCxnSpPr>
            <a:cxnSpLocks/>
          </p:cNvCxnSpPr>
          <p:nvPr/>
        </p:nvCxnSpPr>
        <p:spPr>
          <a:xfrm>
            <a:off x="3932475" y="571500"/>
            <a:ext cx="8475425" cy="0"/>
          </a:xfrm>
          <a:prstGeom prst="line">
            <a:avLst/>
          </a:prstGeom>
          <a:ln w="38100">
            <a:solidFill>
              <a:srgbClr val="547C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>
            <a:cxnSpLocks/>
          </p:cNvCxnSpPr>
          <p:nvPr/>
        </p:nvCxnSpPr>
        <p:spPr>
          <a:xfrm>
            <a:off x="-193573" y="571500"/>
            <a:ext cx="1052155" cy="0"/>
          </a:xfrm>
          <a:prstGeom prst="line">
            <a:avLst/>
          </a:prstGeom>
          <a:ln w="38100">
            <a:solidFill>
              <a:srgbClr val="547C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圆角矩形 34"/>
          <p:cNvSpPr/>
          <p:nvPr/>
        </p:nvSpPr>
        <p:spPr>
          <a:xfrm>
            <a:off x="858582" y="325576"/>
            <a:ext cx="3065386" cy="497908"/>
          </a:xfrm>
          <a:prstGeom prst="roundRect">
            <a:avLst>
              <a:gd name="adj" fmla="val 50000"/>
            </a:avLst>
          </a:prstGeom>
          <a:noFill/>
          <a:ln w="38100">
            <a:solidFill>
              <a:srgbClr val="547C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2B5E36B-CA3F-BCF9-C153-E91DCAABF771}"/>
              </a:ext>
            </a:extLst>
          </p:cNvPr>
          <p:cNvSpPr txBox="1"/>
          <p:nvPr/>
        </p:nvSpPr>
        <p:spPr>
          <a:xfrm>
            <a:off x="1145646" y="386836"/>
            <a:ext cx="2431407" cy="369328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/>
            <a:r>
              <a:rPr lang="zh-CN" altLang="en-US" sz="1800" b="1" dirty="0">
                <a:solidFill>
                  <a:srgbClr val="547C64"/>
                </a:solidFill>
              </a:rPr>
              <a:t>附录</a:t>
            </a:r>
          </a:p>
        </p:txBody>
      </p:sp>
      <p:sp>
        <p:nvSpPr>
          <p:cNvPr id="12" name="灯片编号占位符 11">
            <a:extLst>
              <a:ext uri="{FF2B5EF4-FFF2-40B4-BE49-F238E27FC236}">
                <a16:creationId xmlns:a16="http://schemas.microsoft.com/office/drawing/2014/main" id="{BFE7DA0C-26B2-E6B8-9035-0FD1CF269B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 dirty="0"/>
              <a:t>A2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9337720-1E98-B2AE-EDA9-E41A9B41BF71}"/>
              </a:ext>
            </a:extLst>
          </p:cNvPr>
          <p:cNvSpPr txBox="1"/>
          <p:nvPr/>
        </p:nvSpPr>
        <p:spPr>
          <a:xfrm>
            <a:off x="948381" y="1347572"/>
            <a:ext cx="630812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二、关于我们的器材</a:t>
            </a:r>
          </a:p>
        </p:txBody>
      </p:sp>
      <p:pic>
        <p:nvPicPr>
          <p:cNvPr id="8" name="图片 7" descr="桌子上的广告单倒一边的照片&#10;&#10;描述已自动生成">
            <a:extLst>
              <a:ext uri="{FF2B5EF4-FFF2-40B4-BE49-F238E27FC236}">
                <a16:creationId xmlns:a16="http://schemas.microsoft.com/office/drawing/2014/main" id="{4F5B6DC2-3D6B-6CB5-074D-07F059592BC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9796" y="4366856"/>
            <a:ext cx="2896075" cy="2172056"/>
          </a:xfrm>
          <a:prstGeom prst="rect">
            <a:avLst/>
          </a:prstGeom>
        </p:spPr>
      </p:pic>
      <p:pic>
        <p:nvPicPr>
          <p:cNvPr id="10" name="图片 9" descr="桌子上放了不同类型的饮料&#10;&#10;描述已自动生成">
            <a:extLst>
              <a:ext uri="{FF2B5EF4-FFF2-40B4-BE49-F238E27FC236}">
                <a16:creationId xmlns:a16="http://schemas.microsoft.com/office/drawing/2014/main" id="{38836828-E521-CF50-26D9-F21A1828DBE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1289" y="1192966"/>
            <a:ext cx="2180844" cy="2907792"/>
          </a:xfrm>
          <a:prstGeom prst="rect">
            <a:avLst/>
          </a:prstGeom>
        </p:spPr>
      </p:pic>
      <p:pic>
        <p:nvPicPr>
          <p:cNvPr id="14" name="图片 13" descr="人在喝饮料&#10;&#10;中度可信度描述已自动生成">
            <a:extLst>
              <a:ext uri="{FF2B5EF4-FFF2-40B4-BE49-F238E27FC236}">
                <a16:creationId xmlns:a16="http://schemas.microsoft.com/office/drawing/2014/main" id="{65407310-18F5-5FE9-685B-0F75947984E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400" t="3235" r="16600" b="14845"/>
          <a:stretch/>
        </p:blipFill>
        <p:spPr>
          <a:xfrm>
            <a:off x="9230718" y="756164"/>
            <a:ext cx="2125347" cy="3436366"/>
          </a:xfrm>
          <a:prstGeom prst="rect">
            <a:avLst/>
          </a:prstGeom>
        </p:spPr>
      </p:pic>
      <p:pic>
        <p:nvPicPr>
          <p:cNvPr id="16" name="图片 15" descr="房间的摆设布局&#10;&#10;低可信度描述已自动生成">
            <a:extLst>
              <a:ext uri="{FF2B5EF4-FFF2-40B4-BE49-F238E27FC236}">
                <a16:creationId xmlns:a16="http://schemas.microsoft.com/office/drawing/2014/main" id="{F62F205C-6F46-BA81-B0D2-B97BF8B44EAA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44" t="4747" r="32333"/>
          <a:stretch/>
        </p:blipFill>
        <p:spPr>
          <a:xfrm>
            <a:off x="872417" y="2087872"/>
            <a:ext cx="2004852" cy="4272397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B399960B-E0EC-DDA9-2ACF-3AEBFEB40486}"/>
              </a:ext>
            </a:extLst>
          </p:cNvPr>
          <p:cNvSpPr txBox="1"/>
          <p:nvPr/>
        </p:nvSpPr>
        <p:spPr>
          <a:xfrm>
            <a:off x="3185813" y="2646862"/>
            <a:ext cx="279436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最终用于测量的毛细管的半径为</a:t>
            </a:r>
            <a:r>
              <a:rPr lang="en-US" altLang="zh-CN" sz="24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3mm</a:t>
            </a:r>
            <a:r>
              <a:rPr lang="zh-CN" altLang="en-US" sz="24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（商家数据），经过水表面张力测量，确认数据可信</a:t>
            </a:r>
            <a:endParaRPr lang="en-US" altLang="zh-CN" sz="2400" b="1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878693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直接连接符 38"/>
          <p:cNvCxnSpPr>
            <a:cxnSpLocks/>
          </p:cNvCxnSpPr>
          <p:nvPr/>
        </p:nvCxnSpPr>
        <p:spPr>
          <a:xfrm>
            <a:off x="3932475" y="571500"/>
            <a:ext cx="8475425" cy="0"/>
          </a:xfrm>
          <a:prstGeom prst="line">
            <a:avLst/>
          </a:prstGeom>
          <a:ln w="38100">
            <a:solidFill>
              <a:srgbClr val="547C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>
            <a:cxnSpLocks/>
          </p:cNvCxnSpPr>
          <p:nvPr/>
        </p:nvCxnSpPr>
        <p:spPr>
          <a:xfrm>
            <a:off x="-193573" y="571500"/>
            <a:ext cx="1052155" cy="0"/>
          </a:xfrm>
          <a:prstGeom prst="line">
            <a:avLst/>
          </a:prstGeom>
          <a:ln w="38100">
            <a:solidFill>
              <a:srgbClr val="547C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圆角矩形 34"/>
          <p:cNvSpPr/>
          <p:nvPr/>
        </p:nvSpPr>
        <p:spPr>
          <a:xfrm>
            <a:off x="858582" y="325576"/>
            <a:ext cx="3065386" cy="497908"/>
          </a:xfrm>
          <a:prstGeom prst="roundRect">
            <a:avLst>
              <a:gd name="adj" fmla="val 50000"/>
            </a:avLst>
          </a:prstGeom>
          <a:noFill/>
          <a:ln w="38100">
            <a:solidFill>
              <a:srgbClr val="547C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2B5E36B-CA3F-BCF9-C153-E91DCAABF771}"/>
              </a:ext>
            </a:extLst>
          </p:cNvPr>
          <p:cNvSpPr txBox="1"/>
          <p:nvPr/>
        </p:nvSpPr>
        <p:spPr>
          <a:xfrm>
            <a:off x="1145646" y="386836"/>
            <a:ext cx="2431407" cy="369328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/>
            <a:r>
              <a:rPr lang="zh-CN" altLang="en-US" sz="1800" b="1" dirty="0">
                <a:solidFill>
                  <a:srgbClr val="547C64"/>
                </a:solidFill>
              </a:rPr>
              <a:t>附录</a:t>
            </a:r>
          </a:p>
        </p:txBody>
      </p:sp>
      <p:sp>
        <p:nvSpPr>
          <p:cNvPr id="12" name="灯片编号占位符 11">
            <a:extLst>
              <a:ext uri="{FF2B5EF4-FFF2-40B4-BE49-F238E27FC236}">
                <a16:creationId xmlns:a16="http://schemas.microsoft.com/office/drawing/2014/main" id="{BFE7DA0C-26B2-E6B8-9035-0FD1CF269B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 dirty="0"/>
              <a:t>A3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9337720-1E98-B2AE-EDA9-E41A9B41BF71}"/>
              </a:ext>
            </a:extLst>
          </p:cNvPr>
          <p:cNvSpPr txBox="1"/>
          <p:nvPr/>
        </p:nvSpPr>
        <p:spPr>
          <a:xfrm>
            <a:off x="948381" y="1347572"/>
            <a:ext cx="630812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三、关于微粒的选用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B619010-8AD8-DA24-6258-ACB0BBE552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3848" y="2394880"/>
            <a:ext cx="2418616" cy="1102995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99C72736-5BDB-C887-9981-2DD3036955B1}"/>
              </a:ext>
            </a:extLst>
          </p:cNvPr>
          <p:cNvSpPr txBox="1"/>
          <p:nvPr/>
        </p:nvSpPr>
        <p:spPr>
          <a:xfrm>
            <a:off x="6327218" y="1408061"/>
            <a:ext cx="5801868" cy="4471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    斯托克斯数（ </a:t>
            </a:r>
            <a:r>
              <a:rPr lang="en-US" altLang="zh-CN" sz="2400" b="1" dirty="0" err="1">
                <a:latin typeface="华文仿宋" panose="02010600040101010101" pitchFamily="2" charset="-122"/>
                <a:ea typeface="华文仿宋" panose="02010600040101010101" pitchFamily="2" charset="-122"/>
              </a:rPr>
              <a:t>Stk</a:t>
            </a:r>
            <a:r>
              <a:rPr lang="en-US" altLang="zh-CN" sz="24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 </a:t>
            </a:r>
            <a:r>
              <a:rPr lang="zh-CN" altLang="en-US" sz="24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）是流体力学的无量纲数，描述悬浮在流场上物体的行为。斯托克斯数定义为物体特征时间和流场特征时间的比值</a:t>
            </a:r>
            <a:endParaRPr lang="en-US" altLang="zh-CN" sz="2400" b="1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    </a:t>
            </a:r>
            <a:r>
              <a:rPr lang="zh-CN" altLang="en-US" sz="24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通过左侧的公式，结合实验数据，我们算出实验所用的茶粉的斯托克斯数大致为</a:t>
            </a:r>
            <a:r>
              <a:rPr lang="en-US" altLang="zh-CN" sz="24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0.102</a:t>
            </a:r>
            <a:r>
              <a:rPr lang="zh-CN" altLang="en-US" sz="24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，示踪准确性误差约</a:t>
            </a:r>
            <a:r>
              <a:rPr lang="en-US" altLang="zh-CN" sz="24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1%</a:t>
            </a:r>
            <a:r>
              <a:rPr lang="zh-CN" altLang="en-US" sz="24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，能很好地跟随上游流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05D49C7B-6C87-F713-9604-43F3D8ADFD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7660" y="3663615"/>
            <a:ext cx="2364804" cy="1317307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17CA4C90-D411-664F-08E6-2D6FF2B4C971}"/>
              </a:ext>
            </a:extLst>
          </p:cNvPr>
          <p:cNvSpPr txBox="1"/>
          <p:nvPr/>
        </p:nvSpPr>
        <p:spPr>
          <a:xfrm>
            <a:off x="139065" y="5300757"/>
            <a:ext cx="631317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>
                <a:latin typeface="华文仿宋" panose="02010600040101010101" pitchFamily="2" charset="-122"/>
                <a:ea typeface="华文仿宋" panose="02010600040101010101" pitchFamily="2" charset="-122"/>
              </a:rPr>
              <a:t>（ABrennen, Christopher E . Fundamentals of multiphase flow Reprint . Cambridge [ u . a ]:Cambridge Univ . Press .2005.ISBN 9780521848046.</a:t>
            </a:r>
            <a:endParaRPr lang="en-US" altLang="zh-CN" sz="1600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endParaRPr lang="zh-CN" altLang="en-US" sz="1600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r>
              <a:rPr lang="zh-CN" altLang="en-US" sz="1600" dirty="0">
                <a:latin typeface="华文仿宋" panose="02010600040101010101" pitchFamily="2" charset="-122"/>
                <a:ea typeface="华文仿宋" panose="02010600040101010101" pitchFamily="2" charset="-122"/>
              </a:rPr>
              <a:t>Cameron Tropea , Alexander Yarin , John Foss （编）. Springer Handbook of Experimental Fluid Mechanics . Springer . ISBN 978-3-540-25141-5.）</a:t>
            </a:r>
          </a:p>
        </p:txBody>
      </p:sp>
    </p:spTree>
    <p:extLst>
      <p:ext uri="{BB962C8B-B14F-4D97-AF65-F5344CB8AC3E}">
        <p14:creationId xmlns:p14="http://schemas.microsoft.com/office/powerpoint/2010/main" val="9233418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直接连接符 38"/>
          <p:cNvCxnSpPr>
            <a:cxnSpLocks/>
          </p:cNvCxnSpPr>
          <p:nvPr/>
        </p:nvCxnSpPr>
        <p:spPr>
          <a:xfrm>
            <a:off x="3932475" y="571500"/>
            <a:ext cx="8475425" cy="0"/>
          </a:xfrm>
          <a:prstGeom prst="line">
            <a:avLst/>
          </a:prstGeom>
          <a:ln w="38100">
            <a:solidFill>
              <a:srgbClr val="547C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>
            <a:cxnSpLocks/>
          </p:cNvCxnSpPr>
          <p:nvPr/>
        </p:nvCxnSpPr>
        <p:spPr>
          <a:xfrm>
            <a:off x="-193573" y="571500"/>
            <a:ext cx="1052155" cy="0"/>
          </a:xfrm>
          <a:prstGeom prst="line">
            <a:avLst/>
          </a:prstGeom>
          <a:ln w="38100">
            <a:solidFill>
              <a:srgbClr val="547C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圆角矩形 34"/>
          <p:cNvSpPr/>
          <p:nvPr/>
        </p:nvSpPr>
        <p:spPr>
          <a:xfrm>
            <a:off x="858582" y="325576"/>
            <a:ext cx="3065386" cy="497908"/>
          </a:xfrm>
          <a:prstGeom prst="roundRect">
            <a:avLst>
              <a:gd name="adj" fmla="val 50000"/>
            </a:avLst>
          </a:prstGeom>
          <a:noFill/>
          <a:ln w="38100">
            <a:solidFill>
              <a:srgbClr val="547C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2B5E36B-CA3F-BCF9-C153-E91DCAABF771}"/>
              </a:ext>
            </a:extLst>
          </p:cNvPr>
          <p:cNvSpPr txBox="1"/>
          <p:nvPr/>
        </p:nvSpPr>
        <p:spPr>
          <a:xfrm>
            <a:off x="1145646" y="386836"/>
            <a:ext cx="2431407" cy="369328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/>
            <a:r>
              <a:rPr lang="zh-CN" altLang="en-US" sz="1800" b="1" dirty="0">
                <a:solidFill>
                  <a:srgbClr val="547C64"/>
                </a:solidFill>
              </a:rPr>
              <a:t>附录</a:t>
            </a:r>
          </a:p>
        </p:txBody>
      </p:sp>
      <p:sp>
        <p:nvSpPr>
          <p:cNvPr id="12" name="灯片编号占位符 11">
            <a:extLst>
              <a:ext uri="{FF2B5EF4-FFF2-40B4-BE49-F238E27FC236}">
                <a16:creationId xmlns:a16="http://schemas.microsoft.com/office/drawing/2014/main" id="{BFE7DA0C-26B2-E6B8-9035-0FD1CF269B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 dirty="0"/>
              <a:t>A4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9337720-1E98-B2AE-EDA9-E41A9B41BF71}"/>
              </a:ext>
            </a:extLst>
          </p:cNvPr>
          <p:cNvSpPr txBox="1"/>
          <p:nvPr/>
        </p:nvSpPr>
        <p:spPr>
          <a:xfrm>
            <a:off x="858582" y="1362788"/>
            <a:ext cx="630812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四、关于表面活性剂浓度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F48B00D-E650-9649-AF94-7AEE427D72B8}"/>
              </a:ext>
            </a:extLst>
          </p:cNvPr>
          <p:cNvSpPr txBox="1"/>
          <p:nvPr/>
        </p:nvSpPr>
        <p:spPr>
          <a:xfrm>
            <a:off x="705255" y="2084142"/>
            <a:ext cx="8763856" cy="3917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000" dirty="0"/>
              <a:t>     </a:t>
            </a:r>
            <a:r>
              <a:rPr lang="zh-CN" altLang="en-US" sz="24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表面活性剂加入溶液中后，当它在溶液中的浓度超过某一临界值后，会自发缔合形成胶束（</a:t>
            </a:r>
            <a:r>
              <a:rPr lang="en-US" altLang="zh-CN" sz="24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micelle</a:t>
            </a:r>
            <a:r>
              <a:rPr lang="zh-CN" altLang="en-US" sz="24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），此时称其达到临界胶束浓度（</a:t>
            </a:r>
            <a:r>
              <a:rPr lang="en-GB" altLang="zh-CN" sz="24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Critical Micelle Concentration</a:t>
            </a:r>
            <a:r>
              <a:rPr lang="zh-CN" altLang="en-US" sz="24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）。</a:t>
            </a:r>
            <a:endParaRPr lang="en-GB" altLang="zh-CN" sz="2400" b="1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     在这个状态下继续加入表面活性剂，不会对液体表面张力产生影响。</a:t>
            </a:r>
            <a:endParaRPr lang="en-US" altLang="zh-CN" sz="2400" b="1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     所以在对照实验中，我们都加入了过量的表面活性剂，使其达到</a:t>
            </a:r>
            <a:r>
              <a:rPr lang="en-GB" altLang="zh-CN" sz="24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CMC</a:t>
            </a:r>
            <a:r>
              <a:rPr lang="zh-CN" altLang="en-US" sz="24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，从而控制表面活性剂的浓度。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A35E77E-8AF0-1A44-8995-54E9CB18BB61}"/>
              </a:ext>
            </a:extLst>
          </p:cNvPr>
          <p:cNvSpPr txBox="1"/>
          <p:nvPr/>
        </p:nvSpPr>
        <p:spPr>
          <a:xfrm>
            <a:off x="332504" y="6200358"/>
            <a:ext cx="9877913" cy="33855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(《</a:t>
            </a:r>
            <a:r>
              <a:rPr lang="zh-CN" altLang="en-US" sz="16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表面活性剂与纳米技术</a:t>
            </a:r>
            <a:r>
              <a:rPr lang="en-US" altLang="zh-CN" sz="16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》</a:t>
            </a:r>
            <a:r>
              <a:rPr lang="zh-CN" altLang="en-US" sz="16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，作者：李玲，出版社：化学工业出版社</a:t>
            </a:r>
            <a:r>
              <a:rPr lang="en-GB" altLang="zh-CN" sz="16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ISBN 7-5025-5071-2</a:t>
            </a:r>
            <a:r>
              <a:rPr lang="en-US" altLang="zh-CN" sz="16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)</a:t>
            </a:r>
            <a:endParaRPr lang="zh-CN" altLang="en-US" sz="1600" b="1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0E98206-85EB-0043-8BB5-80B82390FD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8768" y="1461108"/>
            <a:ext cx="1785032" cy="4005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8093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直接连接符 38"/>
          <p:cNvCxnSpPr>
            <a:cxnSpLocks/>
          </p:cNvCxnSpPr>
          <p:nvPr/>
        </p:nvCxnSpPr>
        <p:spPr>
          <a:xfrm>
            <a:off x="3932475" y="571500"/>
            <a:ext cx="8475425" cy="0"/>
          </a:xfrm>
          <a:prstGeom prst="line">
            <a:avLst/>
          </a:prstGeom>
          <a:ln w="38100">
            <a:solidFill>
              <a:srgbClr val="547C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>
            <a:cxnSpLocks/>
          </p:cNvCxnSpPr>
          <p:nvPr/>
        </p:nvCxnSpPr>
        <p:spPr>
          <a:xfrm>
            <a:off x="-193573" y="571500"/>
            <a:ext cx="1052155" cy="0"/>
          </a:xfrm>
          <a:prstGeom prst="line">
            <a:avLst/>
          </a:prstGeom>
          <a:ln w="38100">
            <a:solidFill>
              <a:srgbClr val="547C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圆角矩形 34"/>
          <p:cNvSpPr/>
          <p:nvPr/>
        </p:nvSpPr>
        <p:spPr>
          <a:xfrm>
            <a:off x="858582" y="325576"/>
            <a:ext cx="3065386" cy="497908"/>
          </a:xfrm>
          <a:prstGeom prst="roundRect">
            <a:avLst>
              <a:gd name="adj" fmla="val 50000"/>
            </a:avLst>
          </a:prstGeom>
          <a:noFill/>
          <a:ln w="38100">
            <a:solidFill>
              <a:srgbClr val="547C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2B5E36B-CA3F-BCF9-C153-E91DCAABF771}"/>
              </a:ext>
            </a:extLst>
          </p:cNvPr>
          <p:cNvSpPr txBox="1"/>
          <p:nvPr/>
        </p:nvSpPr>
        <p:spPr>
          <a:xfrm>
            <a:off x="1145646" y="386836"/>
            <a:ext cx="2431407" cy="369328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/>
            <a:r>
              <a:rPr lang="zh-CN" altLang="en-US" sz="1800" b="1" dirty="0">
                <a:solidFill>
                  <a:srgbClr val="547C64"/>
                </a:solidFill>
              </a:rPr>
              <a:t>附录</a:t>
            </a:r>
          </a:p>
        </p:txBody>
      </p:sp>
      <p:sp>
        <p:nvSpPr>
          <p:cNvPr id="12" name="灯片编号占位符 11">
            <a:extLst>
              <a:ext uri="{FF2B5EF4-FFF2-40B4-BE49-F238E27FC236}">
                <a16:creationId xmlns:a16="http://schemas.microsoft.com/office/drawing/2014/main" id="{BFE7DA0C-26B2-E6B8-9035-0FD1CF269B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 dirty="0"/>
              <a:t>A5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9337720-1E98-B2AE-EDA9-E41A9B41BF71}"/>
              </a:ext>
            </a:extLst>
          </p:cNvPr>
          <p:cNvSpPr txBox="1"/>
          <p:nvPr/>
        </p:nvSpPr>
        <p:spPr>
          <a:xfrm>
            <a:off x="858582" y="1362788"/>
            <a:ext cx="630812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五、关于表面活性剂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F48B00D-E650-9649-AF94-7AEE427D72B8}"/>
              </a:ext>
            </a:extLst>
          </p:cNvPr>
          <p:cNvSpPr txBox="1"/>
          <p:nvPr/>
        </p:nvSpPr>
        <p:spPr>
          <a:xfrm>
            <a:off x="1523046" y="2243812"/>
            <a:ext cx="8763856" cy="2809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    表面活性剂是能使目标溶液表面张力显著下降的物质，可降低两种液体或液体</a:t>
            </a:r>
            <a:r>
              <a:rPr lang="en-US" altLang="zh-CN" sz="24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-</a:t>
            </a:r>
            <a:r>
              <a:rPr lang="zh-CN" altLang="en-US" sz="24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固体间的表面张力。</a:t>
            </a:r>
            <a:endParaRPr lang="en-US" altLang="zh-CN" sz="2400" b="1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    表面活性剂分子是两亲分子，即分子的一端是极性的亲水基团，而另一端是非极性的亲油疏水基团。表面活性剂通过在气液两相界面吸附降低水的表面张力。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A35E77E-8AF0-1A44-8995-54E9CB18BB61}"/>
              </a:ext>
            </a:extLst>
          </p:cNvPr>
          <p:cNvSpPr txBox="1"/>
          <p:nvPr/>
        </p:nvSpPr>
        <p:spPr>
          <a:xfrm>
            <a:off x="332504" y="5954137"/>
            <a:ext cx="98779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(</a:t>
            </a:r>
            <a:r>
              <a:rPr lang="zh-CN" altLang="en-US" sz="16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 吕彤，表面活性剂的分子结构</a:t>
            </a:r>
            <a:r>
              <a:rPr lang="en-US" altLang="zh-CN" sz="16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. </a:t>
            </a:r>
            <a:r>
              <a:rPr lang="zh-CN" altLang="en-US" sz="16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出版社</a:t>
            </a:r>
            <a:r>
              <a:rPr lang="en-US" altLang="zh-CN" sz="16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: </a:t>
            </a:r>
            <a:r>
              <a:rPr lang="zh-CN" altLang="en-US" sz="16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中国纺织出版社</a:t>
            </a:r>
            <a:r>
              <a:rPr lang="en-US" altLang="zh-CN" sz="16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. 2009</a:t>
            </a:r>
            <a:r>
              <a:rPr lang="zh-CN" altLang="en-US" sz="16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年</a:t>
            </a:r>
            <a:r>
              <a:rPr lang="en-US" altLang="zh-CN" sz="16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: 520</a:t>
            </a:r>
            <a:r>
              <a:rPr lang="zh-CN" altLang="en-US" sz="16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页</a:t>
            </a:r>
            <a:r>
              <a:rPr lang="en-US" altLang="zh-CN" sz="16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. ISBN 978-7-5064-5538-1.</a:t>
            </a:r>
          </a:p>
          <a:p>
            <a:r>
              <a:rPr lang="zh-CN" altLang="en-US" sz="16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  </a:t>
            </a:r>
            <a:r>
              <a:rPr lang="en-US" altLang="zh-CN" sz="16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Rosen, M.J., Surfactants and Interfacial Phenomena. 3rd ed. 2004, Hoboken, New Jersey: John Wiley &amp; Sons, Inc. )</a:t>
            </a:r>
            <a:endParaRPr lang="zh-CN" altLang="en-US" sz="1600" b="1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231694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直接连接符 38"/>
          <p:cNvCxnSpPr>
            <a:cxnSpLocks/>
          </p:cNvCxnSpPr>
          <p:nvPr/>
        </p:nvCxnSpPr>
        <p:spPr>
          <a:xfrm>
            <a:off x="3932475" y="571500"/>
            <a:ext cx="8475425" cy="0"/>
          </a:xfrm>
          <a:prstGeom prst="line">
            <a:avLst/>
          </a:prstGeom>
          <a:ln w="38100">
            <a:solidFill>
              <a:srgbClr val="547C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>
            <a:cxnSpLocks/>
          </p:cNvCxnSpPr>
          <p:nvPr/>
        </p:nvCxnSpPr>
        <p:spPr>
          <a:xfrm>
            <a:off x="-193573" y="571500"/>
            <a:ext cx="1052155" cy="0"/>
          </a:xfrm>
          <a:prstGeom prst="line">
            <a:avLst/>
          </a:prstGeom>
          <a:ln w="38100">
            <a:solidFill>
              <a:srgbClr val="547C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圆角矩形 34"/>
          <p:cNvSpPr/>
          <p:nvPr/>
        </p:nvSpPr>
        <p:spPr>
          <a:xfrm>
            <a:off x="858582" y="325576"/>
            <a:ext cx="3065386" cy="497908"/>
          </a:xfrm>
          <a:prstGeom prst="roundRect">
            <a:avLst>
              <a:gd name="adj" fmla="val 50000"/>
            </a:avLst>
          </a:prstGeom>
          <a:noFill/>
          <a:ln w="38100">
            <a:solidFill>
              <a:srgbClr val="547C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2B5E36B-CA3F-BCF9-C153-E91DCAABF771}"/>
              </a:ext>
            </a:extLst>
          </p:cNvPr>
          <p:cNvSpPr txBox="1"/>
          <p:nvPr/>
        </p:nvSpPr>
        <p:spPr>
          <a:xfrm>
            <a:off x="1145646" y="386836"/>
            <a:ext cx="2431407" cy="369328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/>
            <a:r>
              <a:rPr lang="zh-CN" altLang="en-US" sz="1800" b="1" dirty="0">
                <a:solidFill>
                  <a:srgbClr val="547C64"/>
                </a:solidFill>
              </a:rPr>
              <a:t>附录</a:t>
            </a:r>
          </a:p>
        </p:txBody>
      </p:sp>
      <p:sp>
        <p:nvSpPr>
          <p:cNvPr id="12" name="灯片编号占位符 11">
            <a:extLst>
              <a:ext uri="{FF2B5EF4-FFF2-40B4-BE49-F238E27FC236}">
                <a16:creationId xmlns:a16="http://schemas.microsoft.com/office/drawing/2014/main" id="{BFE7DA0C-26B2-E6B8-9035-0FD1CF269B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 dirty="0"/>
              <a:t>A6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9337720-1E98-B2AE-EDA9-E41A9B41BF71}"/>
              </a:ext>
            </a:extLst>
          </p:cNvPr>
          <p:cNvSpPr txBox="1"/>
          <p:nvPr/>
        </p:nvSpPr>
        <p:spPr>
          <a:xfrm>
            <a:off x="858582" y="1362788"/>
            <a:ext cx="630812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六、关于研究液面长度的选取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F48B00D-E650-9649-AF94-7AEE427D72B8}"/>
              </a:ext>
            </a:extLst>
          </p:cNvPr>
          <p:cNvSpPr txBox="1"/>
          <p:nvPr/>
        </p:nvSpPr>
        <p:spPr>
          <a:xfrm>
            <a:off x="156972" y="2162441"/>
            <a:ext cx="5801868" cy="336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    在我们的理论中，一定程度上认为茶粉对流场的跟随性很好，且在我们所研究的区间微粒与流体速度相等，表面能差被分配给流体和微粒，而这种分配效应在整个流中存在，但是随与微粒距离增加而减弱，具体影响如右图所示。</a:t>
            </a:r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83F3C74E-8829-75A2-D518-98B1770C11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1177606"/>
              </p:ext>
            </p:extLst>
          </p:nvPr>
        </p:nvGraphicFramePr>
        <p:xfrm>
          <a:off x="6688076" y="266726"/>
          <a:ext cx="3836542" cy="6389348"/>
        </p:xfrm>
        <a:graphic>
          <a:graphicData uri="http://schemas.openxmlformats.org/drawingml/2006/table">
            <a:tbl>
              <a:tblPr>
                <a:tableStyleId>{93296810-A885-4BE3-A3E7-6D5BEEA58F35}</a:tableStyleId>
              </a:tblPr>
              <a:tblGrid>
                <a:gridCol w="1849144">
                  <a:extLst>
                    <a:ext uri="{9D8B030D-6E8A-4147-A177-3AD203B41FA5}">
                      <a16:colId xmlns:a16="http://schemas.microsoft.com/office/drawing/2014/main" val="2705747344"/>
                    </a:ext>
                  </a:extLst>
                </a:gridCol>
                <a:gridCol w="1019621">
                  <a:extLst>
                    <a:ext uri="{9D8B030D-6E8A-4147-A177-3AD203B41FA5}">
                      <a16:colId xmlns:a16="http://schemas.microsoft.com/office/drawing/2014/main" val="762198411"/>
                    </a:ext>
                  </a:extLst>
                </a:gridCol>
                <a:gridCol w="967777">
                  <a:extLst>
                    <a:ext uri="{9D8B030D-6E8A-4147-A177-3AD203B41FA5}">
                      <a16:colId xmlns:a16="http://schemas.microsoft.com/office/drawing/2014/main" val="1288130414"/>
                    </a:ext>
                  </a:extLst>
                </a:gridCol>
              </a:tblGrid>
              <a:tr h="206108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u="none" strike="noStrike"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速度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</a:endParaRPr>
                    </a:p>
                  </a:txBody>
                  <a:tcPr marL="6103" marR="6103" marT="61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u="none" strike="noStrike"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选取长度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</a:endParaRPr>
                    </a:p>
                  </a:txBody>
                  <a:tcPr marL="6103" marR="6103" marT="61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u="none" strike="noStrike"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增量比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</a:endParaRPr>
                    </a:p>
                  </a:txBody>
                  <a:tcPr marL="6103" marR="6103" marT="6103" marB="0" anchor="ctr"/>
                </a:tc>
                <a:extLst>
                  <a:ext uri="{0D108BD9-81ED-4DB2-BD59-A6C34878D82A}">
                    <a16:rowId xmlns:a16="http://schemas.microsoft.com/office/drawing/2014/main" val="3518455607"/>
                  </a:ext>
                </a:extLst>
              </a:tr>
              <a:tr h="20610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0.0667664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</a:endParaRPr>
                    </a:p>
                  </a:txBody>
                  <a:tcPr marL="6103" marR="6103" marT="61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0.05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</a:endParaRPr>
                    </a:p>
                  </a:txBody>
                  <a:tcPr marL="6103" marR="6103" marT="61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1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</a:endParaRPr>
                    </a:p>
                  </a:txBody>
                  <a:tcPr marL="6103" marR="6103" marT="6103" marB="0" anchor="ctr"/>
                </a:tc>
                <a:extLst>
                  <a:ext uri="{0D108BD9-81ED-4DB2-BD59-A6C34878D82A}">
                    <a16:rowId xmlns:a16="http://schemas.microsoft.com/office/drawing/2014/main" val="1962057506"/>
                  </a:ext>
                </a:extLst>
              </a:tr>
              <a:tr h="20610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0.0669648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</a:endParaRPr>
                    </a:p>
                  </a:txBody>
                  <a:tcPr marL="6103" marR="6103" marT="61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0.1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</a:endParaRPr>
                    </a:p>
                  </a:txBody>
                  <a:tcPr marL="6103" marR="6103" marT="61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0.0029628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</a:endParaRPr>
                    </a:p>
                  </a:txBody>
                  <a:tcPr marL="6103" marR="6103" marT="6103" marB="0" anchor="ctr"/>
                </a:tc>
                <a:extLst>
                  <a:ext uri="{0D108BD9-81ED-4DB2-BD59-A6C34878D82A}">
                    <a16:rowId xmlns:a16="http://schemas.microsoft.com/office/drawing/2014/main" val="2339094950"/>
                  </a:ext>
                </a:extLst>
              </a:tr>
              <a:tr h="20610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0.0670308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</a:endParaRPr>
                    </a:p>
                  </a:txBody>
                  <a:tcPr marL="6103" marR="6103" marT="61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0.15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</a:endParaRPr>
                    </a:p>
                  </a:txBody>
                  <a:tcPr marL="6103" marR="6103" marT="61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0.0009852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</a:endParaRPr>
                    </a:p>
                  </a:txBody>
                  <a:tcPr marL="6103" marR="6103" marT="6103" marB="0" anchor="ctr"/>
                </a:tc>
                <a:extLst>
                  <a:ext uri="{0D108BD9-81ED-4DB2-BD59-A6C34878D82A}">
                    <a16:rowId xmlns:a16="http://schemas.microsoft.com/office/drawing/2014/main" val="777866072"/>
                  </a:ext>
                </a:extLst>
              </a:tr>
              <a:tr h="20610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0.0670638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</a:endParaRPr>
                    </a:p>
                  </a:txBody>
                  <a:tcPr marL="6103" marR="6103" marT="61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0.2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</a:endParaRPr>
                    </a:p>
                  </a:txBody>
                  <a:tcPr marL="6103" marR="6103" marT="61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0.0004921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</a:endParaRPr>
                    </a:p>
                  </a:txBody>
                  <a:tcPr marL="6103" marR="6103" marT="6103" marB="0" anchor="ctr"/>
                </a:tc>
                <a:extLst>
                  <a:ext uri="{0D108BD9-81ED-4DB2-BD59-A6C34878D82A}">
                    <a16:rowId xmlns:a16="http://schemas.microsoft.com/office/drawing/2014/main" val="1532793613"/>
                  </a:ext>
                </a:extLst>
              </a:tr>
              <a:tr h="20610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0.0670836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</a:endParaRPr>
                    </a:p>
                  </a:txBody>
                  <a:tcPr marL="6103" marR="6103" marT="61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0.25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</a:endParaRPr>
                    </a:p>
                  </a:txBody>
                  <a:tcPr marL="6103" marR="6103" marT="61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0.0002951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</a:endParaRPr>
                    </a:p>
                  </a:txBody>
                  <a:tcPr marL="6103" marR="6103" marT="6103" marB="0" anchor="ctr"/>
                </a:tc>
                <a:extLst>
                  <a:ext uri="{0D108BD9-81ED-4DB2-BD59-A6C34878D82A}">
                    <a16:rowId xmlns:a16="http://schemas.microsoft.com/office/drawing/2014/main" val="910701100"/>
                  </a:ext>
                </a:extLst>
              </a:tr>
              <a:tr h="20610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0.0670968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</a:endParaRPr>
                    </a:p>
                  </a:txBody>
                  <a:tcPr marL="6103" marR="6103" marT="61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0.3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</a:endParaRPr>
                    </a:p>
                  </a:txBody>
                  <a:tcPr marL="6103" marR="6103" marT="61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0.0001967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</a:endParaRPr>
                    </a:p>
                  </a:txBody>
                  <a:tcPr marL="6103" marR="6103" marT="6103" marB="0" anchor="ctr"/>
                </a:tc>
                <a:extLst>
                  <a:ext uri="{0D108BD9-81ED-4DB2-BD59-A6C34878D82A}">
                    <a16:rowId xmlns:a16="http://schemas.microsoft.com/office/drawing/2014/main" val="4201161181"/>
                  </a:ext>
                </a:extLst>
              </a:tr>
              <a:tr h="20610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0.0671063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</a:endParaRPr>
                    </a:p>
                  </a:txBody>
                  <a:tcPr marL="6103" marR="6103" marT="61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0.35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</a:endParaRPr>
                    </a:p>
                  </a:txBody>
                  <a:tcPr marL="6103" marR="6103" marT="61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0.0001404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</a:endParaRPr>
                    </a:p>
                  </a:txBody>
                  <a:tcPr marL="6103" marR="6103" marT="6103" marB="0" anchor="ctr"/>
                </a:tc>
                <a:extLst>
                  <a:ext uri="{0D108BD9-81ED-4DB2-BD59-A6C34878D82A}">
                    <a16:rowId xmlns:a16="http://schemas.microsoft.com/office/drawing/2014/main" val="2018723434"/>
                  </a:ext>
                </a:extLst>
              </a:tr>
              <a:tr h="20610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0.0671133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</a:endParaRPr>
                    </a:p>
                  </a:txBody>
                  <a:tcPr marL="6103" marR="6103" marT="61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0.4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</a:endParaRPr>
                    </a:p>
                  </a:txBody>
                  <a:tcPr marL="6103" marR="6103" marT="61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0.0001053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</a:endParaRPr>
                    </a:p>
                  </a:txBody>
                  <a:tcPr marL="6103" marR="6103" marT="6103" marB="0" anchor="ctr"/>
                </a:tc>
                <a:extLst>
                  <a:ext uri="{0D108BD9-81ED-4DB2-BD59-A6C34878D82A}">
                    <a16:rowId xmlns:a16="http://schemas.microsoft.com/office/drawing/2014/main" val="616037544"/>
                  </a:ext>
                </a:extLst>
              </a:tr>
              <a:tr h="20610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0.0671188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</a:endParaRPr>
                    </a:p>
                  </a:txBody>
                  <a:tcPr marL="6103" marR="6103" marT="61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0.45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</a:endParaRPr>
                    </a:p>
                  </a:txBody>
                  <a:tcPr marL="6103" marR="6103" marT="61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8.19E-05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</a:endParaRPr>
                    </a:p>
                  </a:txBody>
                  <a:tcPr marL="6103" marR="6103" marT="6103" marB="0" anchor="ctr"/>
                </a:tc>
                <a:extLst>
                  <a:ext uri="{0D108BD9-81ED-4DB2-BD59-A6C34878D82A}">
                    <a16:rowId xmlns:a16="http://schemas.microsoft.com/office/drawing/2014/main" val="3266522743"/>
                  </a:ext>
                </a:extLst>
              </a:tr>
              <a:tr h="20610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0.0671232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</a:endParaRPr>
                    </a:p>
                  </a:txBody>
                  <a:tcPr marL="6103" marR="6103" marT="61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0.5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</a:endParaRPr>
                    </a:p>
                  </a:txBody>
                  <a:tcPr marL="6103" marR="6103" marT="61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6.55E-05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</a:endParaRPr>
                    </a:p>
                  </a:txBody>
                  <a:tcPr marL="6103" marR="6103" marT="6103" marB="0" anchor="ctr"/>
                </a:tc>
                <a:extLst>
                  <a:ext uri="{0D108BD9-81ED-4DB2-BD59-A6C34878D82A}">
                    <a16:rowId xmlns:a16="http://schemas.microsoft.com/office/drawing/2014/main" val="835020172"/>
                  </a:ext>
                </a:extLst>
              </a:tr>
              <a:tr h="20610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0.0671268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</a:endParaRPr>
                    </a:p>
                  </a:txBody>
                  <a:tcPr marL="6103" marR="6103" marT="61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0.55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</a:endParaRPr>
                    </a:p>
                  </a:txBody>
                  <a:tcPr marL="6103" marR="6103" marT="61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5.36E-05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</a:endParaRPr>
                    </a:p>
                  </a:txBody>
                  <a:tcPr marL="6103" marR="6103" marT="6103" marB="0" anchor="ctr"/>
                </a:tc>
                <a:extLst>
                  <a:ext uri="{0D108BD9-81ED-4DB2-BD59-A6C34878D82A}">
                    <a16:rowId xmlns:a16="http://schemas.microsoft.com/office/drawing/2014/main" val="3504212512"/>
                  </a:ext>
                </a:extLst>
              </a:tr>
              <a:tr h="20610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0.0671298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</a:endParaRPr>
                    </a:p>
                  </a:txBody>
                  <a:tcPr marL="6103" marR="6103" marT="61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0.6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</a:endParaRPr>
                    </a:p>
                  </a:txBody>
                  <a:tcPr marL="6103" marR="6103" marT="61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4.47E-05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</a:endParaRPr>
                    </a:p>
                  </a:txBody>
                  <a:tcPr marL="6103" marR="6103" marT="6103" marB="0" anchor="ctr"/>
                </a:tc>
                <a:extLst>
                  <a:ext uri="{0D108BD9-81ED-4DB2-BD59-A6C34878D82A}">
                    <a16:rowId xmlns:a16="http://schemas.microsoft.com/office/drawing/2014/main" val="1174214317"/>
                  </a:ext>
                </a:extLst>
              </a:tr>
              <a:tr h="20610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0.0671323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</a:endParaRPr>
                    </a:p>
                  </a:txBody>
                  <a:tcPr marL="6103" marR="6103" marT="61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0.65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</a:endParaRPr>
                    </a:p>
                  </a:txBody>
                  <a:tcPr marL="6103" marR="6103" marT="61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3.78E-05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</a:endParaRPr>
                    </a:p>
                  </a:txBody>
                  <a:tcPr marL="6103" marR="6103" marT="6103" marB="0" anchor="ctr"/>
                </a:tc>
                <a:extLst>
                  <a:ext uri="{0D108BD9-81ED-4DB2-BD59-A6C34878D82A}">
                    <a16:rowId xmlns:a16="http://schemas.microsoft.com/office/drawing/2014/main" val="3039710426"/>
                  </a:ext>
                </a:extLst>
              </a:tr>
              <a:tr h="20610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0.0671345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</a:endParaRPr>
                    </a:p>
                  </a:txBody>
                  <a:tcPr marL="6103" marR="6103" marT="61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0.7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</a:endParaRPr>
                    </a:p>
                  </a:txBody>
                  <a:tcPr marL="6103" marR="6103" marT="61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3.24E-05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</a:endParaRPr>
                    </a:p>
                  </a:txBody>
                  <a:tcPr marL="6103" marR="6103" marT="6103" marB="0" anchor="ctr"/>
                </a:tc>
                <a:extLst>
                  <a:ext uri="{0D108BD9-81ED-4DB2-BD59-A6C34878D82A}">
                    <a16:rowId xmlns:a16="http://schemas.microsoft.com/office/drawing/2014/main" val="3356187145"/>
                  </a:ext>
                </a:extLst>
              </a:tr>
              <a:tr h="20610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0.0671364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</a:endParaRPr>
                    </a:p>
                  </a:txBody>
                  <a:tcPr marL="6103" marR="6103" marT="61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0.75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</a:endParaRPr>
                    </a:p>
                  </a:txBody>
                  <a:tcPr marL="6103" marR="6103" marT="61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2.81E-05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</a:endParaRPr>
                    </a:p>
                  </a:txBody>
                  <a:tcPr marL="6103" marR="6103" marT="6103" marB="0" anchor="ctr"/>
                </a:tc>
                <a:extLst>
                  <a:ext uri="{0D108BD9-81ED-4DB2-BD59-A6C34878D82A}">
                    <a16:rowId xmlns:a16="http://schemas.microsoft.com/office/drawing/2014/main" val="426525097"/>
                  </a:ext>
                </a:extLst>
              </a:tr>
              <a:tr h="20610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0.0671381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</a:endParaRPr>
                    </a:p>
                  </a:txBody>
                  <a:tcPr marL="6103" marR="6103" marT="61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0.8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</a:endParaRPr>
                    </a:p>
                  </a:txBody>
                  <a:tcPr marL="6103" marR="6103" marT="61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2.46E-05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</a:endParaRPr>
                    </a:p>
                  </a:txBody>
                  <a:tcPr marL="6103" marR="6103" marT="6103" marB="0" anchor="ctr"/>
                </a:tc>
                <a:extLst>
                  <a:ext uri="{0D108BD9-81ED-4DB2-BD59-A6C34878D82A}">
                    <a16:rowId xmlns:a16="http://schemas.microsoft.com/office/drawing/2014/main" val="2977578756"/>
                  </a:ext>
                </a:extLst>
              </a:tr>
              <a:tr h="20610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0.0671395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</a:endParaRPr>
                    </a:p>
                  </a:txBody>
                  <a:tcPr marL="6103" marR="6103" marT="61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0.85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</a:endParaRPr>
                    </a:p>
                  </a:txBody>
                  <a:tcPr marL="6103" marR="6103" marT="61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2.17E-05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</a:endParaRPr>
                    </a:p>
                  </a:txBody>
                  <a:tcPr marL="6103" marR="6103" marT="6103" marB="0" anchor="ctr"/>
                </a:tc>
                <a:extLst>
                  <a:ext uri="{0D108BD9-81ED-4DB2-BD59-A6C34878D82A}">
                    <a16:rowId xmlns:a16="http://schemas.microsoft.com/office/drawing/2014/main" val="3597383884"/>
                  </a:ext>
                </a:extLst>
              </a:tr>
              <a:tr h="20610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0.0671408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</a:endParaRPr>
                    </a:p>
                  </a:txBody>
                  <a:tcPr marL="6103" marR="6103" marT="61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0.9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</a:endParaRPr>
                    </a:p>
                  </a:txBody>
                  <a:tcPr marL="6103" marR="6103" marT="61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1.93E-05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</a:endParaRPr>
                    </a:p>
                  </a:txBody>
                  <a:tcPr marL="6103" marR="6103" marT="6103" marB="0" anchor="ctr"/>
                </a:tc>
                <a:extLst>
                  <a:ext uri="{0D108BD9-81ED-4DB2-BD59-A6C34878D82A}">
                    <a16:rowId xmlns:a16="http://schemas.microsoft.com/office/drawing/2014/main" val="3102411823"/>
                  </a:ext>
                </a:extLst>
              </a:tr>
              <a:tr h="20610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0.067142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</a:endParaRPr>
                    </a:p>
                  </a:txBody>
                  <a:tcPr marL="6103" marR="6103" marT="61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0.95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</a:endParaRPr>
                    </a:p>
                  </a:txBody>
                  <a:tcPr marL="6103" marR="6103" marT="61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1.72E-05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</a:endParaRPr>
                    </a:p>
                  </a:txBody>
                  <a:tcPr marL="6103" marR="6103" marT="6103" marB="0" anchor="ctr"/>
                </a:tc>
                <a:extLst>
                  <a:ext uri="{0D108BD9-81ED-4DB2-BD59-A6C34878D82A}">
                    <a16:rowId xmlns:a16="http://schemas.microsoft.com/office/drawing/2014/main" val="4217595412"/>
                  </a:ext>
                </a:extLst>
              </a:tr>
              <a:tr h="20610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0.067143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</a:endParaRPr>
                    </a:p>
                  </a:txBody>
                  <a:tcPr marL="6103" marR="6103" marT="61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1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</a:endParaRPr>
                    </a:p>
                  </a:txBody>
                  <a:tcPr marL="6103" marR="6103" marT="61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1.55E-05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</a:endParaRPr>
                    </a:p>
                  </a:txBody>
                  <a:tcPr marL="6103" marR="6103" marT="6103" marB="0" anchor="ctr"/>
                </a:tc>
                <a:extLst>
                  <a:ext uri="{0D108BD9-81ED-4DB2-BD59-A6C34878D82A}">
                    <a16:rowId xmlns:a16="http://schemas.microsoft.com/office/drawing/2014/main" val="3359177373"/>
                  </a:ext>
                </a:extLst>
              </a:tr>
              <a:tr h="20610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0.0671439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</a:endParaRPr>
                    </a:p>
                  </a:txBody>
                  <a:tcPr marL="6103" marR="6103" marT="61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1.05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</a:endParaRPr>
                    </a:p>
                  </a:txBody>
                  <a:tcPr marL="6103" marR="6103" marT="61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1.40E-05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</a:endParaRPr>
                    </a:p>
                  </a:txBody>
                  <a:tcPr marL="6103" marR="6103" marT="6103" marB="0" anchor="ctr"/>
                </a:tc>
                <a:extLst>
                  <a:ext uri="{0D108BD9-81ED-4DB2-BD59-A6C34878D82A}">
                    <a16:rowId xmlns:a16="http://schemas.microsoft.com/office/drawing/2014/main" val="481653366"/>
                  </a:ext>
                </a:extLst>
              </a:tr>
              <a:tr h="20610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0.0671448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</a:endParaRPr>
                    </a:p>
                  </a:txBody>
                  <a:tcPr marL="6103" marR="6103" marT="61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1.1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</a:endParaRPr>
                    </a:p>
                  </a:txBody>
                  <a:tcPr marL="6103" marR="6103" marT="61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1.28E-05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</a:endParaRPr>
                    </a:p>
                  </a:txBody>
                  <a:tcPr marL="6103" marR="6103" marT="6103" marB="0" anchor="ctr"/>
                </a:tc>
                <a:extLst>
                  <a:ext uri="{0D108BD9-81ED-4DB2-BD59-A6C34878D82A}">
                    <a16:rowId xmlns:a16="http://schemas.microsoft.com/office/drawing/2014/main" val="2791232740"/>
                  </a:ext>
                </a:extLst>
              </a:tr>
              <a:tr h="20610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0.0671456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</a:endParaRPr>
                    </a:p>
                  </a:txBody>
                  <a:tcPr marL="6103" marR="6103" marT="61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1.15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</a:endParaRPr>
                    </a:p>
                  </a:txBody>
                  <a:tcPr marL="6103" marR="6103" marT="61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1.16E-05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</a:endParaRPr>
                    </a:p>
                  </a:txBody>
                  <a:tcPr marL="6103" marR="6103" marT="6103" marB="0" anchor="ctr"/>
                </a:tc>
                <a:extLst>
                  <a:ext uri="{0D108BD9-81ED-4DB2-BD59-A6C34878D82A}">
                    <a16:rowId xmlns:a16="http://schemas.microsoft.com/office/drawing/2014/main" val="1082682786"/>
                  </a:ext>
                </a:extLst>
              </a:tr>
              <a:tr h="20610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0.0671463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</a:endParaRPr>
                    </a:p>
                  </a:txBody>
                  <a:tcPr marL="6103" marR="6103" marT="61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1.2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</a:endParaRPr>
                    </a:p>
                  </a:txBody>
                  <a:tcPr marL="6103" marR="6103" marT="61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1.07E-05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</a:endParaRPr>
                    </a:p>
                  </a:txBody>
                  <a:tcPr marL="6103" marR="6103" marT="6103" marB="0" anchor="ctr"/>
                </a:tc>
                <a:extLst>
                  <a:ext uri="{0D108BD9-81ED-4DB2-BD59-A6C34878D82A}">
                    <a16:rowId xmlns:a16="http://schemas.microsoft.com/office/drawing/2014/main" val="1110295851"/>
                  </a:ext>
                </a:extLst>
              </a:tr>
              <a:tr h="20610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0.067147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</a:endParaRPr>
                    </a:p>
                  </a:txBody>
                  <a:tcPr marL="6103" marR="6103" marT="61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1.25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</a:endParaRPr>
                    </a:p>
                  </a:txBody>
                  <a:tcPr marL="6103" marR="6103" marT="61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9.82E-06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</a:endParaRPr>
                    </a:p>
                  </a:txBody>
                  <a:tcPr marL="6103" marR="6103" marT="6103" marB="0" anchor="ctr"/>
                </a:tc>
                <a:extLst>
                  <a:ext uri="{0D108BD9-81ED-4DB2-BD59-A6C34878D82A}">
                    <a16:rowId xmlns:a16="http://schemas.microsoft.com/office/drawing/2014/main" val="3389443491"/>
                  </a:ext>
                </a:extLst>
              </a:tr>
              <a:tr h="20610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0.0671476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</a:endParaRPr>
                    </a:p>
                  </a:txBody>
                  <a:tcPr marL="6103" marR="6103" marT="61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1.3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</a:endParaRPr>
                    </a:p>
                  </a:txBody>
                  <a:tcPr marL="6103" marR="6103" marT="61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9.06E-06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</a:endParaRPr>
                    </a:p>
                  </a:txBody>
                  <a:tcPr marL="6103" marR="6103" marT="6103" marB="0" anchor="ctr"/>
                </a:tc>
                <a:extLst>
                  <a:ext uri="{0D108BD9-81ED-4DB2-BD59-A6C34878D82A}">
                    <a16:rowId xmlns:a16="http://schemas.microsoft.com/office/drawing/2014/main" val="3345749919"/>
                  </a:ext>
                </a:extLst>
              </a:tr>
              <a:tr h="20610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0.0671481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</a:endParaRPr>
                    </a:p>
                  </a:txBody>
                  <a:tcPr marL="6103" marR="6103" marT="61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1.35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</a:endParaRPr>
                    </a:p>
                  </a:txBody>
                  <a:tcPr marL="6103" marR="6103" marT="61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8.39E-06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</a:endParaRPr>
                    </a:p>
                  </a:txBody>
                  <a:tcPr marL="6103" marR="6103" marT="6103" marB="0" anchor="ctr"/>
                </a:tc>
                <a:extLst>
                  <a:ext uri="{0D108BD9-81ED-4DB2-BD59-A6C34878D82A}">
                    <a16:rowId xmlns:a16="http://schemas.microsoft.com/office/drawing/2014/main" val="1515434414"/>
                  </a:ext>
                </a:extLst>
              </a:tr>
              <a:tr h="20610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0.0671487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</a:endParaRPr>
                    </a:p>
                  </a:txBody>
                  <a:tcPr marL="6103" marR="6103" marT="61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1.4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</a:endParaRPr>
                    </a:p>
                  </a:txBody>
                  <a:tcPr marL="6103" marR="6103" marT="61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7.79E-06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</a:endParaRPr>
                    </a:p>
                  </a:txBody>
                  <a:tcPr marL="6103" marR="6103" marT="6103" marB="0" anchor="ctr"/>
                </a:tc>
                <a:extLst>
                  <a:ext uri="{0D108BD9-81ED-4DB2-BD59-A6C34878D82A}">
                    <a16:rowId xmlns:a16="http://schemas.microsoft.com/office/drawing/2014/main" val="2256410315"/>
                  </a:ext>
                </a:extLst>
              </a:tr>
              <a:tr h="20610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0.0671491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</a:endParaRPr>
                    </a:p>
                  </a:txBody>
                  <a:tcPr marL="6103" marR="6103" marT="61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1.45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</a:endParaRPr>
                    </a:p>
                  </a:txBody>
                  <a:tcPr marL="6103" marR="6103" marT="61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7.26E-06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</a:endParaRPr>
                    </a:p>
                  </a:txBody>
                  <a:tcPr marL="6103" marR="6103" marT="6103" marB="0" anchor="ctr"/>
                </a:tc>
                <a:extLst>
                  <a:ext uri="{0D108BD9-81ED-4DB2-BD59-A6C34878D82A}">
                    <a16:rowId xmlns:a16="http://schemas.microsoft.com/office/drawing/2014/main" val="3123152989"/>
                  </a:ext>
                </a:extLst>
              </a:tr>
              <a:tr h="20610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0.0671496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</a:endParaRPr>
                    </a:p>
                  </a:txBody>
                  <a:tcPr marL="6103" marR="6103" marT="61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1.5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</a:endParaRPr>
                    </a:p>
                  </a:txBody>
                  <a:tcPr marL="6103" marR="6103" marT="61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6.77E-06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</a:endParaRPr>
                    </a:p>
                  </a:txBody>
                  <a:tcPr marL="6103" marR="6103" marT="6103" marB="0" anchor="ctr"/>
                </a:tc>
                <a:extLst>
                  <a:ext uri="{0D108BD9-81ED-4DB2-BD59-A6C34878D82A}">
                    <a16:rowId xmlns:a16="http://schemas.microsoft.com/office/drawing/2014/main" val="37778576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457739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直接连接符 38"/>
          <p:cNvCxnSpPr>
            <a:cxnSpLocks/>
          </p:cNvCxnSpPr>
          <p:nvPr/>
        </p:nvCxnSpPr>
        <p:spPr>
          <a:xfrm>
            <a:off x="3932475" y="571500"/>
            <a:ext cx="8475425" cy="0"/>
          </a:xfrm>
          <a:prstGeom prst="line">
            <a:avLst/>
          </a:prstGeom>
          <a:ln w="38100">
            <a:solidFill>
              <a:srgbClr val="547C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>
            <a:cxnSpLocks/>
          </p:cNvCxnSpPr>
          <p:nvPr/>
        </p:nvCxnSpPr>
        <p:spPr>
          <a:xfrm>
            <a:off x="-193573" y="571500"/>
            <a:ext cx="1052155" cy="0"/>
          </a:xfrm>
          <a:prstGeom prst="line">
            <a:avLst/>
          </a:prstGeom>
          <a:ln w="38100">
            <a:solidFill>
              <a:srgbClr val="547C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圆角矩形 34"/>
          <p:cNvSpPr/>
          <p:nvPr/>
        </p:nvSpPr>
        <p:spPr>
          <a:xfrm>
            <a:off x="858582" y="325576"/>
            <a:ext cx="3065386" cy="497908"/>
          </a:xfrm>
          <a:prstGeom prst="roundRect">
            <a:avLst>
              <a:gd name="adj" fmla="val 50000"/>
            </a:avLst>
          </a:prstGeom>
          <a:noFill/>
          <a:ln w="38100">
            <a:solidFill>
              <a:srgbClr val="547C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2B5E36B-CA3F-BCF9-C153-E91DCAABF771}"/>
              </a:ext>
            </a:extLst>
          </p:cNvPr>
          <p:cNvSpPr txBox="1"/>
          <p:nvPr/>
        </p:nvSpPr>
        <p:spPr>
          <a:xfrm>
            <a:off x="1145646" y="386836"/>
            <a:ext cx="2431407" cy="369328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/>
            <a:r>
              <a:rPr lang="zh-CN" altLang="en-US" sz="1800" b="1" dirty="0">
                <a:solidFill>
                  <a:srgbClr val="547C64"/>
                </a:solidFill>
              </a:rPr>
              <a:t>附录</a:t>
            </a:r>
          </a:p>
        </p:txBody>
      </p:sp>
      <p:sp>
        <p:nvSpPr>
          <p:cNvPr id="12" name="灯片编号占位符 11">
            <a:extLst>
              <a:ext uri="{FF2B5EF4-FFF2-40B4-BE49-F238E27FC236}">
                <a16:creationId xmlns:a16="http://schemas.microsoft.com/office/drawing/2014/main" id="{BFE7DA0C-26B2-E6B8-9035-0FD1CF269B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 dirty="0"/>
              <a:t>A7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9337720-1E98-B2AE-EDA9-E41A9B41BF71}"/>
              </a:ext>
            </a:extLst>
          </p:cNvPr>
          <p:cNvSpPr txBox="1"/>
          <p:nvPr/>
        </p:nvSpPr>
        <p:spPr>
          <a:xfrm>
            <a:off x="858582" y="1362788"/>
            <a:ext cx="630812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七、表面能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F48B00D-E650-9649-AF94-7AEE427D72B8}"/>
              </a:ext>
            </a:extLst>
          </p:cNvPr>
          <p:cNvSpPr txBox="1"/>
          <p:nvPr/>
        </p:nvSpPr>
        <p:spPr>
          <a:xfrm>
            <a:off x="1407222" y="2234812"/>
            <a:ext cx="4543998" cy="1701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表面能是创造物质表面时对分子间化学键破坏的度量。</a:t>
            </a:r>
            <a:endParaRPr lang="en-US" altLang="zh-CN" sz="2400" b="1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>
              <a:lnSpc>
                <a:spcPct val="150000"/>
              </a:lnSpc>
            </a:pPr>
            <a:endParaRPr lang="en-US" altLang="zh-CN" sz="2400" b="1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0D2EEB5-4CBB-87DA-1CD5-F8459F188D3F}"/>
              </a:ext>
            </a:extLst>
          </p:cNvPr>
          <p:cNvSpPr txBox="1"/>
          <p:nvPr/>
        </p:nvSpPr>
        <p:spPr>
          <a:xfrm>
            <a:off x="1609725" y="4051037"/>
            <a:ext cx="2527935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水分子</a:t>
            </a:r>
            <a:r>
              <a:rPr lang="en-US" altLang="zh-CN" sz="28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-</a:t>
            </a:r>
            <a:r>
              <a:rPr lang="zh-CN" altLang="en-US" sz="28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水分子</a:t>
            </a:r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087E5B58-B134-2A99-C0D9-8369C750AAAD}"/>
              </a:ext>
            </a:extLst>
          </p:cNvPr>
          <p:cNvCxnSpPr/>
          <p:nvPr/>
        </p:nvCxnSpPr>
        <p:spPr>
          <a:xfrm>
            <a:off x="4427220" y="4335780"/>
            <a:ext cx="1889760" cy="0"/>
          </a:xfrm>
          <a:prstGeom prst="straightConnector1">
            <a:avLst/>
          </a:prstGeom>
          <a:ln w="57150">
            <a:solidFill>
              <a:srgbClr val="547C6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5CEA670F-02E1-F00C-E6D8-CC3E9F97D3D0}"/>
              </a:ext>
            </a:extLst>
          </p:cNvPr>
          <p:cNvCxnSpPr>
            <a:cxnSpLocks/>
          </p:cNvCxnSpPr>
          <p:nvPr/>
        </p:nvCxnSpPr>
        <p:spPr>
          <a:xfrm flipH="1">
            <a:off x="4358640" y="4526280"/>
            <a:ext cx="1889760" cy="0"/>
          </a:xfrm>
          <a:prstGeom prst="straightConnector1">
            <a:avLst/>
          </a:prstGeom>
          <a:ln w="57150">
            <a:solidFill>
              <a:srgbClr val="547C6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DD339C1D-25A3-7B9E-B777-96F7BF8C540E}"/>
              </a:ext>
            </a:extLst>
          </p:cNvPr>
          <p:cNvSpPr txBox="1"/>
          <p:nvPr/>
        </p:nvSpPr>
        <p:spPr>
          <a:xfrm>
            <a:off x="6844665" y="3997226"/>
            <a:ext cx="2840355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水分子</a:t>
            </a:r>
            <a:r>
              <a:rPr lang="en-US" altLang="zh-CN" sz="28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-</a:t>
            </a:r>
            <a:r>
              <a:rPr lang="zh-CN" altLang="en-US" sz="28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空气分子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AC5ED33-4FDC-883E-A346-DE391F26C569}"/>
              </a:ext>
            </a:extLst>
          </p:cNvPr>
          <p:cNvSpPr txBox="1"/>
          <p:nvPr/>
        </p:nvSpPr>
        <p:spPr>
          <a:xfrm>
            <a:off x="4866322" y="3563423"/>
            <a:ext cx="1084898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吸能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80808729-2DEF-5283-99C0-6F1A62E632C2}"/>
              </a:ext>
            </a:extLst>
          </p:cNvPr>
          <p:cNvSpPr txBox="1"/>
          <p:nvPr/>
        </p:nvSpPr>
        <p:spPr>
          <a:xfrm>
            <a:off x="4866322" y="4541520"/>
            <a:ext cx="1084898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放能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7AE19C43-0778-314A-B07A-CD95EB5F622D}"/>
              </a:ext>
            </a:extLst>
          </p:cNvPr>
          <p:cNvSpPr txBox="1"/>
          <p:nvPr/>
        </p:nvSpPr>
        <p:spPr>
          <a:xfrm>
            <a:off x="-21421" y="6182472"/>
            <a:ext cx="740128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（无机及分析化学（第三版）．董元彦 王运 张方钰：科学出版社，</a:t>
            </a:r>
            <a:r>
              <a:rPr lang="en-US" altLang="zh-CN" sz="16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2010</a:t>
            </a:r>
            <a:r>
              <a:rPr lang="zh-CN" altLang="en-US" sz="16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：</a:t>
            </a:r>
            <a:r>
              <a:rPr lang="en-US" altLang="zh-CN" sz="16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21</a:t>
            </a:r>
            <a:r>
              <a:rPr lang="zh-CN" altLang="en-US" sz="16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2773121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直接连接符 38"/>
          <p:cNvCxnSpPr>
            <a:cxnSpLocks/>
          </p:cNvCxnSpPr>
          <p:nvPr/>
        </p:nvCxnSpPr>
        <p:spPr>
          <a:xfrm>
            <a:off x="3932475" y="571500"/>
            <a:ext cx="8475425" cy="0"/>
          </a:xfrm>
          <a:prstGeom prst="line">
            <a:avLst/>
          </a:prstGeom>
          <a:ln w="38100">
            <a:solidFill>
              <a:srgbClr val="547C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>
            <a:cxnSpLocks/>
          </p:cNvCxnSpPr>
          <p:nvPr/>
        </p:nvCxnSpPr>
        <p:spPr>
          <a:xfrm>
            <a:off x="-193573" y="571500"/>
            <a:ext cx="1052155" cy="0"/>
          </a:xfrm>
          <a:prstGeom prst="line">
            <a:avLst/>
          </a:prstGeom>
          <a:ln w="38100">
            <a:solidFill>
              <a:srgbClr val="547C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圆角矩形 34"/>
          <p:cNvSpPr/>
          <p:nvPr/>
        </p:nvSpPr>
        <p:spPr>
          <a:xfrm>
            <a:off x="858582" y="325576"/>
            <a:ext cx="3065386" cy="497908"/>
          </a:xfrm>
          <a:prstGeom prst="roundRect">
            <a:avLst>
              <a:gd name="adj" fmla="val 50000"/>
            </a:avLst>
          </a:prstGeom>
          <a:noFill/>
          <a:ln w="38100">
            <a:solidFill>
              <a:srgbClr val="547C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2B5E36B-CA3F-BCF9-C153-E91DCAABF771}"/>
              </a:ext>
            </a:extLst>
          </p:cNvPr>
          <p:cNvSpPr txBox="1"/>
          <p:nvPr/>
        </p:nvSpPr>
        <p:spPr>
          <a:xfrm>
            <a:off x="1145646" y="386836"/>
            <a:ext cx="2431407" cy="369328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/>
            <a:r>
              <a:rPr lang="zh-CN" altLang="en-US" sz="1800" b="1" dirty="0">
                <a:solidFill>
                  <a:srgbClr val="547C64"/>
                </a:solidFill>
              </a:rPr>
              <a:t>附录</a:t>
            </a:r>
          </a:p>
        </p:txBody>
      </p:sp>
      <p:sp>
        <p:nvSpPr>
          <p:cNvPr id="12" name="灯片编号占位符 11">
            <a:extLst>
              <a:ext uri="{FF2B5EF4-FFF2-40B4-BE49-F238E27FC236}">
                <a16:creationId xmlns:a16="http://schemas.microsoft.com/office/drawing/2014/main" id="{BFE7DA0C-26B2-E6B8-9035-0FD1CF269B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 dirty="0"/>
              <a:t>A8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9337720-1E98-B2AE-EDA9-E41A9B41BF71}"/>
              </a:ext>
            </a:extLst>
          </p:cNvPr>
          <p:cNvSpPr txBox="1"/>
          <p:nvPr/>
        </p:nvSpPr>
        <p:spPr>
          <a:xfrm>
            <a:off x="858582" y="1362788"/>
            <a:ext cx="630812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八、关于测量参数的选择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F48B00D-E650-9649-AF94-7AEE427D72B8}"/>
              </a:ext>
            </a:extLst>
          </p:cNvPr>
          <p:cNvSpPr txBox="1"/>
          <p:nvPr/>
        </p:nvSpPr>
        <p:spPr>
          <a:xfrm>
            <a:off x="144780" y="1856855"/>
            <a:ext cx="5534415" cy="374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latin typeface="华文仿宋" panose="02010600040101010101" pitchFamily="2" charset="-122"/>
                <a:ea typeface="华文仿宋" panose="02010600040101010101" pitchFamily="2" charset="-122"/>
              </a:rPr>
              <a:t>    我们选择了速度作为实验测量的对象，而没有选择更多组选择的加速度，理由如下：</a:t>
            </a:r>
            <a:endParaRPr lang="en-US" altLang="zh-CN" sz="2000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latin typeface="华文仿宋" panose="02010600040101010101" pitchFamily="2" charset="-122"/>
                <a:ea typeface="华文仿宋" panose="02010600040101010101" pitchFamily="2" charset="-122"/>
              </a:rPr>
              <a:t>    1.Marangoni</a:t>
            </a:r>
            <a:r>
              <a:rPr lang="zh-CN" altLang="en-US" sz="2000" dirty="0">
                <a:latin typeface="华文仿宋" panose="02010600040101010101" pitchFamily="2" charset="-122"/>
                <a:ea typeface="华文仿宋" panose="02010600040101010101" pitchFamily="2" charset="-122"/>
              </a:rPr>
              <a:t>现象中粒子加速度很大，接近</a:t>
            </a:r>
            <a:r>
              <a:rPr lang="en-US" altLang="zh-CN" sz="2000" dirty="0">
                <a:latin typeface="华文仿宋" panose="02010600040101010101" pitchFamily="2" charset="-122"/>
                <a:ea typeface="华文仿宋" panose="02010600040101010101" pitchFamily="2" charset="-122"/>
              </a:rPr>
              <a:t>20g</a:t>
            </a:r>
          </a:p>
          <a:p>
            <a:pPr>
              <a:lnSpc>
                <a:spcPct val="150000"/>
              </a:lnSpc>
            </a:pPr>
            <a:r>
              <a:rPr lang="en-US" altLang="zh-CN" sz="2000" dirty="0">
                <a:latin typeface="华文仿宋" panose="02010600040101010101" pitchFamily="2" charset="-122"/>
                <a:ea typeface="华文仿宋" panose="02010600040101010101" pitchFamily="2" charset="-122"/>
              </a:rPr>
              <a:t>    2.</a:t>
            </a:r>
            <a:r>
              <a:rPr lang="zh-CN" altLang="en-US" sz="2000" dirty="0">
                <a:latin typeface="华文仿宋" panose="02010600040101010101" pitchFamily="2" charset="-122"/>
                <a:ea typeface="华文仿宋" panose="02010600040101010101" pitchFamily="2" charset="-122"/>
              </a:rPr>
              <a:t>文献中对于加速度的研究一般基于</a:t>
            </a:r>
            <a:r>
              <a:rPr lang="en-US" altLang="zh-CN" sz="2000" dirty="0">
                <a:latin typeface="华文仿宋" panose="02010600040101010101" pitchFamily="2" charset="-122"/>
                <a:ea typeface="华文仿宋" panose="02010600040101010101" pitchFamily="2" charset="-122"/>
              </a:rPr>
              <a:t>PTV</a:t>
            </a:r>
            <a:r>
              <a:rPr lang="zh-CN" altLang="en-US" sz="2000" dirty="0">
                <a:latin typeface="华文仿宋" panose="02010600040101010101" pitchFamily="2" charset="-122"/>
                <a:ea typeface="华文仿宋" panose="02010600040101010101" pitchFamily="2" charset="-122"/>
              </a:rPr>
              <a:t>技术，以我们的设备精度基本不可能计算出可以用来分析的数值</a:t>
            </a:r>
            <a:endParaRPr lang="en-US" altLang="zh-CN" sz="2000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latin typeface="华文仿宋" panose="02010600040101010101" pitchFamily="2" charset="-122"/>
                <a:ea typeface="华文仿宋" panose="02010600040101010101" pitchFamily="2" charset="-122"/>
              </a:rPr>
              <a:t>    3.</a:t>
            </a:r>
            <a:r>
              <a:rPr lang="zh-CN" altLang="en-US" sz="2000" dirty="0">
                <a:latin typeface="华文仿宋" panose="02010600040101010101" pitchFamily="2" charset="-122"/>
                <a:ea typeface="华文仿宋" panose="02010600040101010101" pitchFamily="2" charset="-122"/>
              </a:rPr>
              <a:t>从文献中可以看出，这个加速度并不稳定，可以视作匀加速的过程极短，几乎没有测量可能</a:t>
            </a:r>
            <a:endParaRPr lang="en-US" altLang="zh-CN" sz="2000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936DF6C-AD31-77A8-1860-C8505707E1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6443" y="2183657"/>
            <a:ext cx="5124016" cy="1105069"/>
          </a:xfrm>
          <a:prstGeom prst="rect">
            <a:avLst/>
          </a:prstGeom>
          <a:effectLst>
            <a:outerShdw blurRad="25400" dist="76200" dir="12720000" algn="ctr" rotWithShape="0">
              <a:srgbClr val="000000">
                <a:alpha val="44000"/>
              </a:srgbClr>
            </a:outerShdw>
          </a:effectLst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A83A8579-8B90-77AC-16A3-862868AAC1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5317" y="3429000"/>
            <a:ext cx="3404941" cy="2975910"/>
          </a:xfrm>
          <a:prstGeom prst="rect">
            <a:avLst/>
          </a:prstGeom>
          <a:effectLst>
            <a:outerShdw blurRad="25400" dist="76200" dir="12720000" algn="ctr" rotWithShape="0">
              <a:srgbClr val="000000">
                <a:alpha val="44000"/>
              </a:srgbClr>
            </a:outerShdw>
          </a:effectLst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E3FE283D-FF03-55D1-4057-E52675E87A29}"/>
              </a:ext>
            </a:extLst>
          </p:cNvPr>
          <p:cNvSpPr txBox="1"/>
          <p:nvPr/>
        </p:nvSpPr>
        <p:spPr>
          <a:xfrm>
            <a:off x="144780" y="5767368"/>
            <a:ext cx="718797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 rtl="0"/>
            <a:r>
              <a:rPr lang="zh-CN" altLang="en-US" sz="1400" i="0" u="none" strike="noStrike" kern="100" baseline="0" dirty="0">
                <a:latin typeface="华文仿宋" panose="02010600040101010101" pitchFamily="2" charset="-122"/>
                <a:ea typeface="华文仿宋" panose="02010600040101010101" pitchFamily="2" charset="-122"/>
              </a:rPr>
              <a:t>（</a:t>
            </a:r>
            <a:r>
              <a:rPr lang="en-US" altLang="zh-CN" sz="1400" i="0" u="none" strike="noStrike" kern="100" baseline="0" dirty="0">
                <a:latin typeface="华文仿宋" panose="02010600040101010101" pitchFamily="2" charset="-122"/>
                <a:ea typeface="华文仿宋" panose="02010600040101010101" pitchFamily="2" charset="-122"/>
              </a:rPr>
              <a:t>L. E. SCRIVEN[1];C. V. STERNLING[1].The Marangoni Effects[J].Nature,1960,Vol.187(4733): 186-188</a:t>
            </a:r>
          </a:p>
          <a:p>
            <a:pPr marR="0" algn="just" rtl="0"/>
            <a:r>
              <a:rPr lang="en-US" altLang="zh-CN" sz="1400" i="0" u="none" strike="noStrike" kern="100" baseline="0" dirty="0">
                <a:latin typeface="华文仿宋" panose="02010600040101010101" pitchFamily="2" charset="-122"/>
                <a:ea typeface="华文仿宋" panose="02010600040101010101" pitchFamily="2" charset="-122"/>
              </a:rPr>
              <a:t>S. </a:t>
            </a:r>
            <a:r>
              <a:rPr lang="en-US" altLang="zh-CN" sz="1400" i="0" u="none" strike="noStrike" kern="100" baseline="0" dirty="0" err="1">
                <a:latin typeface="华文仿宋" panose="02010600040101010101" pitchFamily="2" charset="-122"/>
                <a:ea typeface="华文仿宋" panose="02010600040101010101" pitchFamily="2" charset="-122"/>
              </a:rPr>
              <a:t>Bianchini</a:t>
            </a:r>
            <a:r>
              <a:rPr lang="en-US" altLang="zh-CN" sz="1400" i="0" u="none" strike="noStrike" kern="100" baseline="0" dirty="0">
                <a:latin typeface="华文仿宋" panose="02010600040101010101" pitchFamily="2" charset="-122"/>
                <a:ea typeface="华文仿宋" panose="02010600040101010101" pitchFamily="2" charset="-122"/>
              </a:rPr>
              <a:t>, A. Lage, T. Siu, T. </a:t>
            </a:r>
            <a:r>
              <a:rPr lang="en-US" altLang="zh-CN" sz="1400" i="0" u="none" strike="noStrike" kern="100" baseline="0" dirty="0" err="1">
                <a:latin typeface="华文仿宋" panose="02010600040101010101" pitchFamily="2" charset="-122"/>
                <a:ea typeface="华文仿宋" panose="02010600040101010101" pitchFamily="2" charset="-122"/>
              </a:rPr>
              <a:t>Shinbrot</a:t>
            </a:r>
            <a:r>
              <a:rPr lang="en-US" altLang="zh-CN" sz="1400" i="0" u="none" strike="noStrike" kern="100" baseline="0" dirty="0">
                <a:latin typeface="华文仿宋" panose="02010600040101010101" pitchFamily="2" charset="-122"/>
                <a:ea typeface="华文仿宋" panose="02010600040101010101" pitchFamily="2" charset="-122"/>
              </a:rPr>
              <a:t>, and E. </a:t>
            </a:r>
            <a:r>
              <a:rPr lang="en-US" altLang="zh-CN" sz="1400" i="0" u="none" strike="noStrike" kern="100" baseline="0" dirty="0" err="1">
                <a:latin typeface="华文仿宋" panose="02010600040101010101" pitchFamily="2" charset="-122"/>
                <a:ea typeface="华文仿宋" panose="02010600040101010101" pitchFamily="2" charset="-122"/>
              </a:rPr>
              <a:t>Altshuler</a:t>
            </a:r>
            <a:r>
              <a:rPr lang="en-US" altLang="zh-CN" sz="1400" i="0" u="none" strike="noStrike" kern="100" baseline="0" dirty="0">
                <a:latin typeface="华文仿宋" panose="02010600040101010101" pitchFamily="2" charset="-122"/>
                <a:ea typeface="华文仿宋" panose="02010600040101010101" pitchFamily="2" charset="-122"/>
              </a:rPr>
              <a:t>, Proceedings of the Royal Society A: Mathematical, Physical and Engineering Sciences 469, 20130067 (2013).</a:t>
            </a:r>
            <a:r>
              <a:rPr lang="zh-CN" altLang="en-US" sz="1400" i="0" u="none" strike="noStrike" kern="100" baseline="0" dirty="0">
                <a:latin typeface="华文仿宋" panose="02010600040101010101" pitchFamily="2" charset="-122"/>
                <a:ea typeface="华文仿宋" panose="02010600040101010101" pitchFamily="2" charset="-122"/>
              </a:rPr>
              <a:t>）</a:t>
            </a:r>
            <a:endParaRPr lang="en-US" altLang="zh-CN" sz="1400" i="0" u="none" strike="noStrike" kern="100" baseline="0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26AEC9AF-69E9-7A04-3D0D-EC2EC0860B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4375" y="951966"/>
            <a:ext cx="5028152" cy="1013359"/>
          </a:xfrm>
          <a:prstGeom prst="rect">
            <a:avLst/>
          </a:prstGeom>
          <a:effectLst>
            <a:outerShdw blurRad="25400" dist="76200" dir="12720000" algn="ctr" rotWithShape="0">
              <a:srgbClr val="000000">
                <a:alpha val="44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249074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TextBox 42"/>
          <p:cNvSpPr txBox="1"/>
          <p:nvPr/>
        </p:nvSpPr>
        <p:spPr>
          <a:xfrm>
            <a:off x="881156" y="2785242"/>
            <a:ext cx="62754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b="1" spc="300" dirty="0">
                <a:solidFill>
                  <a:srgbClr val="547C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感谢聆听及指导！</a:t>
            </a:r>
            <a:endParaRPr lang="zh-CN" altLang="zh-CN" sz="5400" b="1" spc="300" dirty="0">
              <a:solidFill>
                <a:srgbClr val="547C6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40" name="组合 239"/>
          <p:cNvGrpSpPr/>
          <p:nvPr/>
        </p:nvGrpSpPr>
        <p:grpSpPr>
          <a:xfrm flipH="1" flipV="1">
            <a:off x="961464" y="2676534"/>
            <a:ext cx="5761439" cy="0"/>
            <a:chOff x="1190453" y="2641879"/>
            <a:chExt cx="7953547" cy="0"/>
          </a:xfrm>
        </p:grpSpPr>
        <p:cxnSp>
          <p:nvCxnSpPr>
            <p:cNvPr id="241" name="直接连接符 240"/>
            <p:cNvCxnSpPr/>
            <p:nvPr/>
          </p:nvCxnSpPr>
          <p:spPr>
            <a:xfrm flipV="1">
              <a:off x="1190453" y="2641879"/>
              <a:ext cx="6844412" cy="0"/>
            </a:xfrm>
            <a:prstGeom prst="line">
              <a:avLst/>
            </a:prstGeom>
            <a:ln w="762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直接连接符 241"/>
            <p:cNvCxnSpPr/>
            <p:nvPr/>
          </p:nvCxnSpPr>
          <p:spPr>
            <a:xfrm>
              <a:off x="8103924" y="2641879"/>
              <a:ext cx="754055" cy="0"/>
            </a:xfrm>
            <a:prstGeom prst="line">
              <a:avLst/>
            </a:prstGeom>
            <a:ln w="7620">
              <a:solidFill>
                <a:schemeClr val="tx1">
                  <a:lumMod val="50000"/>
                  <a:lumOff val="50000"/>
                </a:schemeClr>
              </a:solidFill>
              <a:prstDash val="dash"/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直接连接符 242"/>
            <p:cNvCxnSpPr/>
            <p:nvPr/>
          </p:nvCxnSpPr>
          <p:spPr>
            <a:xfrm>
              <a:off x="8948986" y="2641879"/>
              <a:ext cx="195014" cy="0"/>
            </a:xfrm>
            <a:prstGeom prst="line">
              <a:avLst/>
            </a:prstGeom>
            <a:ln w="762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4" name="组合 243"/>
          <p:cNvGrpSpPr/>
          <p:nvPr/>
        </p:nvGrpSpPr>
        <p:grpSpPr>
          <a:xfrm flipV="1">
            <a:off x="961464" y="3747766"/>
            <a:ext cx="5776149" cy="0"/>
            <a:chOff x="1170147" y="2641879"/>
            <a:chExt cx="7973853" cy="0"/>
          </a:xfrm>
        </p:grpSpPr>
        <p:cxnSp>
          <p:nvCxnSpPr>
            <p:cNvPr id="245" name="直接连接符 244"/>
            <p:cNvCxnSpPr/>
            <p:nvPr/>
          </p:nvCxnSpPr>
          <p:spPr>
            <a:xfrm flipV="1">
              <a:off x="1170147" y="2641879"/>
              <a:ext cx="6864719" cy="0"/>
            </a:xfrm>
            <a:prstGeom prst="line">
              <a:avLst/>
            </a:prstGeom>
            <a:ln w="762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直接连接符 245"/>
            <p:cNvCxnSpPr/>
            <p:nvPr/>
          </p:nvCxnSpPr>
          <p:spPr>
            <a:xfrm>
              <a:off x="8103924" y="2641879"/>
              <a:ext cx="754055" cy="0"/>
            </a:xfrm>
            <a:prstGeom prst="line">
              <a:avLst/>
            </a:prstGeom>
            <a:ln w="7620">
              <a:solidFill>
                <a:schemeClr val="tx1">
                  <a:lumMod val="50000"/>
                  <a:lumOff val="50000"/>
                </a:schemeClr>
              </a:solidFill>
              <a:prstDash val="dash"/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直接连接符 246"/>
            <p:cNvCxnSpPr/>
            <p:nvPr/>
          </p:nvCxnSpPr>
          <p:spPr>
            <a:xfrm>
              <a:off x="8948986" y="2641879"/>
              <a:ext cx="195014" cy="0"/>
            </a:xfrm>
            <a:prstGeom prst="line">
              <a:avLst/>
            </a:prstGeom>
            <a:ln w="762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AF8FBC50-D546-5E9D-1DE0-B8E2ACAC3E7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duotone>
              <a:prstClr val="black"/>
              <a:srgbClr val="C0CCC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684"/>
          <a:stretch/>
        </p:blipFill>
        <p:spPr>
          <a:xfrm>
            <a:off x="6312917" y="1562372"/>
            <a:ext cx="5709643" cy="5160290"/>
          </a:xfrm>
          <a:prstGeom prst="roundRect">
            <a:avLst>
              <a:gd name="adj" fmla="val 22062"/>
            </a:avLst>
          </a:prstGeom>
          <a:solidFill>
            <a:schemeClr val="bg1"/>
          </a:solidFill>
          <a:effectLst>
            <a:softEdge rad="635000"/>
          </a:effectLst>
        </p:spPr>
      </p:pic>
      <p:pic>
        <p:nvPicPr>
          <p:cNvPr id="248" name="图片 247">
            <a:extLst>
              <a:ext uri="{FF2B5EF4-FFF2-40B4-BE49-F238E27FC236}">
                <a16:creationId xmlns:a16="http://schemas.microsoft.com/office/drawing/2014/main" id="{28A8E0AC-D6D4-9C1F-DA49-DE48C9607F4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alphaModFix amt="4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-120373"/>
            <a:ext cx="3650039" cy="3650039"/>
          </a:xfrm>
          <a:prstGeom prst="rect">
            <a:avLst/>
          </a:prstGeom>
          <a:effectLst>
            <a:glow rad="1905000">
              <a:schemeClr val="bg1">
                <a:alpha val="0"/>
              </a:schemeClr>
            </a:glow>
            <a:outerShdw blurRad="1270000" dist="50800" dir="5400000" sx="200000" sy="200000" algn="ctr" rotWithShape="0">
              <a:srgbClr val="000000">
                <a:alpha val="5000"/>
              </a:srgbClr>
            </a:outerShdw>
            <a:reflection stA="0" endPos="65000" dist="25400" dir="5400000" sy="-100000" algn="bl" rotWithShape="0"/>
            <a:softEdge rad="635000"/>
          </a:effectLst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D133BE7-23B8-8446-E3DB-3F89242D5B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 dirty="0"/>
              <a:t>END</a:t>
            </a:r>
            <a:endParaRPr lang="zh-CN" altLang="en-US" dirty="0"/>
          </a:p>
        </p:txBody>
      </p:sp>
      <p:sp>
        <p:nvSpPr>
          <p:cNvPr id="4" name="TextBox 42">
            <a:extLst>
              <a:ext uri="{FF2B5EF4-FFF2-40B4-BE49-F238E27FC236}">
                <a16:creationId xmlns:a16="http://schemas.microsoft.com/office/drawing/2014/main" id="{2A1CAE81-8180-C1BE-F571-E86A9B78A842}"/>
              </a:ext>
            </a:extLst>
          </p:cNvPr>
          <p:cNvSpPr txBox="1"/>
          <p:nvPr/>
        </p:nvSpPr>
        <p:spPr>
          <a:xfrm>
            <a:off x="6666980" y="4320662"/>
            <a:ext cx="62754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spc="300" dirty="0">
                <a:solidFill>
                  <a:srgbClr val="547C64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特别鸣谢：何子宇学长</a:t>
            </a:r>
            <a:endParaRPr lang="zh-CN" altLang="zh-CN" sz="3600" spc="300" dirty="0">
              <a:solidFill>
                <a:srgbClr val="547C64"/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5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8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9" grpId="0"/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直接连接符 38"/>
          <p:cNvCxnSpPr/>
          <p:nvPr/>
        </p:nvCxnSpPr>
        <p:spPr>
          <a:xfrm>
            <a:off x="3932475" y="571500"/>
            <a:ext cx="8475425" cy="0"/>
          </a:xfrm>
          <a:prstGeom prst="line">
            <a:avLst/>
          </a:prstGeom>
          <a:ln w="38100">
            <a:solidFill>
              <a:srgbClr val="547C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-193573" y="571500"/>
            <a:ext cx="1052155" cy="0"/>
          </a:xfrm>
          <a:prstGeom prst="line">
            <a:avLst/>
          </a:prstGeom>
          <a:ln w="38100">
            <a:solidFill>
              <a:srgbClr val="547C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圆角矩形 34"/>
          <p:cNvSpPr/>
          <p:nvPr/>
        </p:nvSpPr>
        <p:spPr>
          <a:xfrm>
            <a:off x="858582" y="325576"/>
            <a:ext cx="3065386" cy="497908"/>
          </a:xfrm>
          <a:prstGeom prst="roundRect">
            <a:avLst>
              <a:gd name="adj" fmla="val 50000"/>
            </a:avLst>
          </a:prstGeom>
          <a:noFill/>
          <a:ln w="38100">
            <a:solidFill>
              <a:srgbClr val="547C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2B5E36B-CA3F-BCF9-C153-E91DCAABF771}"/>
              </a:ext>
            </a:extLst>
          </p:cNvPr>
          <p:cNvSpPr txBox="1"/>
          <p:nvPr/>
        </p:nvSpPr>
        <p:spPr>
          <a:xfrm>
            <a:off x="1683393" y="361823"/>
            <a:ext cx="1415764" cy="46166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/>
            <a:r>
              <a:rPr lang="zh-CN" altLang="en-US" sz="2400" b="1" dirty="0">
                <a:solidFill>
                  <a:srgbClr val="547C64"/>
                </a:solidFill>
              </a:rPr>
              <a:t>赛题分析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4CF9461-F454-41C0-167E-5B831971B752}"/>
              </a:ext>
            </a:extLst>
          </p:cNvPr>
          <p:cNvSpPr txBox="1"/>
          <p:nvPr/>
        </p:nvSpPr>
        <p:spPr>
          <a:xfrm>
            <a:off x="4596765" y="1238518"/>
            <a:ext cx="6450330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dirty="0">
                <a:latin typeface="华文仿宋" panose="02010600040101010101" pitchFamily="2" charset="-122"/>
                <a:ea typeface="华文仿宋" panose="02010600040101010101" pitchFamily="2" charset="-122"/>
              </a:rPr>
              <a:t>10. 上游流 Upstream Flow</a:t>
            </a:r>
          </a:p>
          <a:p>
            <a:r>
              <a:rPr lang="zh-CN" altLang="en-US" sz="2800" dirty="0">
                <a:latin typeface="华文仿宋" panose="02010600040101010101" pitchFamily="2" charset="-122"/>
                <a:ea typeface="华文仿宋" panose="02010600040101010101" pitchFamily="2" charset="-122"/>
              </a:rPr>
              <a:t>在水面上撒上一些</a:t>
            </a:r>
            <a:r>
              <a:rPr lang="zh-CN" altLang="en-US" sz="2800" dirty="0">
                <a:solidFill>
                  <a:srgbClr val="FF00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轻微粒</a:t>
            </a:r>
            <a:r>
              <a:rPr lang="zh-CN" altLang="en-US" sz="2800" dirty="0">
                <a:latin typeface="华文仿宋" panose="02010600040101010101" pitchFamily="2" charset="-122"/>
                <a:ea typeface="华文仿宋" panose="02010600040101010101" pitchFamily="2" charset="-122"/>
              </a:rPr>
              <a:t>，然后让水流从一个</a:t>
            </a:r>
            <a:r>
              <a:rPr lang="zh-CN" altLang="en-US" sz="2800" dirty="0">
                <a:solidFill>
                  <a:srgbClr val="FF00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很低的高度</a:t>
            </a:r>
            <a:r>
              <a:rPr lang="zh-CN" altLang="en-US" sz="2800" dirty="0">
                <a:latin typeface="华文仿宋" panose="02010600040101010101" pitchFamily="2" charset="-122"/>
                <a:ea typeface="华文仿宋" panose="02010600040101010101" pitchFamily="2" charset="-122"/>
              </a:rPr>
              <a:t>流到水面上。在</a:t>
            </a:r>
            <a:r>
              <a:rPr lang="zh-CN" altLang="en-US" sz="2800" dirty="0">
                <a:solidFill>
                  <a:srgbClr val="FF00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某些条件</a:t>
            </a:r>
            <a:r>
              <a:rPr lang="zh-CN" altLang="en-US" sz="2800" dirty="0">
                <a:latin typeface="华文仿宋" panose="02010600040101010101" pitchFamily="2" charset="-122"/>
                <a:ea typeface="华文仿宋" panose="02010600040101010101" pitchFamily="2" charset="-122"/>
              </a:rPr>
              <a:t>下，微粒可能开始</a:t>
            </a:r>
            <a:r>
              <a:rPr lang="zh-CN" altLang="en-US" sz="2800" dirty="0">
                <a:solidFill>
                  <a:srgbClr val="FF00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沿着水流</a:t>
            </a:r>
            <a:r>
              <a:rPr lang="zh-CN" altLang="en-US" sz="2800" dirty="0">
                <a:latin typeface="华文仿宋" panose="02010600040101010101" pitchFamily="2" charset="-122"/>
                <a:ea typeface="华文仿宋" panose="02010600040101010101" pitchFamily="2" charset="-122"/>
              </a:rPr>
              <a:t>向上移动。研究并解释这一现象。</a:t>
            </a:r>
          </a:p>
          <a:p>
            <a:r>
              <a:rPr lang="zh-CN" altLang="en-US" sz="2800" dirty="0">
                <a:latin typeface="华文仿宋" panose="02010600040101010101" pitchFamily="2" charset="-122"/>
                <a:ea typeface="华文仿宋" panose="02010600040101010101" pitchFamily="2" charset="-122"/>
              </a:rPr>
              <a:t>Sprinkle light particles on a water surface. Then allow a water stream to be incident on the surface from a small height. Under certain conditions, the particles may begin to move up the stream. Investigate and explain this phenomenon.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759F3F5-031F-312B-FB1E-9BBA7204A7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270" y="1836419"/>
            <a:ext cx="3589004" cy="2032635"/>
          </a:xfrm>
          <a:prstGeom prst="roundRect">
            <a:avLst/>
          </a:prstGeom>
          <a:effectLst>
            <a:softEdge rad="31750"/>
          </a:effectLst>
        </p:spPr>
      </p:pic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3E78C5C-8470-F34A-F786-70CECDBF7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8369B-F710-4CE9-A0B8-9F511945CEE2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直接连接符 38"/>
          <p:cNvCxnSpPr/>
          <p:nvPr/>
        </p:nvCxnSpPr>
        <p:spPr>
          <a:xfrm>
            <a:off x="3932475" y="571500"/>
            <a:ext cx="8475425" cy="0"/>
          </a:xfrm>
          <a:prstGeom prst="line">
            <a:avLst/>
          </a:prstGeom>
          <a:ln w="38100">
            <a:solidFill>
              <a:srgbClr val="547C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-193573" y="571500"/>
            <a:ext cx="1052155" cy="0"/>
          </a:xfrm>
          <a:prstGeom prst="line">
            <a:avLst/>
          </a:prstGeom>
          <a:ln w="38100">
            <a:solidFill>
              <a:srgbClr val="547C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圆角矩形 34"/>
          <p:cNvSpPr/>
          <p:nvPr/>
        </p:nvSpPr>
        <p:spPr>
          <a:xfrm>
            <a:off x="858582" y="325576"/>
            <a:ext cx="3065386" cy="497908"/>
          </a:xfrm>
          <a:prstGeom prst="roundRect">
            <a:avLst>
              <a:gd name="adj" fmla="val 50000"/>
            </a:avLst>
          </a:prstGeom>
          <a:noFill/>
          <a:ln w="38100">
            <a:solidFill>
              <a:srgbClr val="547C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2B5E36B-CA3F-BCF9-C153-E91DCAABF771}"/>
              </a:ext>
            </a:extLst>
          </p:cNvPr>
          <p:cNvSpPr txBox="1"/>
          <p:nvPr/>
        </p:nvSpPr>
        <p:spPr>
          <a:xfrm>
            <a:off x="1683393" y="361823"/>
            <a:ext cx="1415764" cy="46166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/>
            <a:r>
              <a:rPr lang="zh-CN" altLang="en-US" sz="2400" b="1" dirty="0">
                <a:solidFill>
                  <a:srgbClr val="547C64"/>
                </a:solidFill>
              </a:rPr>
              <a:t>赛题分析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759F3F5-031F-312B-FB1E-9BBA7204A7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270" y="1836419"/>
            <a:ext cx="3589004" cy="2032635"/>
          </a:xfrm>
          <a:prstGeom prst="roundRect">
            <a:avLst/>
          </a:prstGeom>
          <a:effectLst>
            <a:softEdge rad="31750"/>
          </a:effec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B395E66A-EC94-9ABF-7039-49FEA00285CB}"/>
              </a:ext>
            </a:extLst>
          </p:cNvPr>
          <p:cNvSpPr txBox="1"/>
          <p:nvPr/>
        </p:nvSpPr>
        <p:spPr>
          <a:xfrm>
            <a:off x="4434482" y="1771733"/>
            <a:ext cx="63131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600" dirty="0">
                <a:solidFill>
                  <a:srgbClr val="FF00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轻微粒</a:t>
            </a:r>
            <a:endParaRPr lang="zh-CN" altLang="en-US" sz="36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928A149-D3AA-F3FB-FFB5-2DA535776C0D}"/>
              </a:ext>
            </a:extLst>
          </p:cNvPr>
          <p:cNvSpPr txBox="1"/>
          <p:nvPr/>
        </p:nvSpPr>
        <p:spPr>
          <a:xfrm>
            <a:off x="5013602" y="2932321"/>
            <a:ext cx="63131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600" dirty="0">
                <a:solidFill>
                  <a:srgbClr val="FF00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很低的高度</a:t>
            </a:r>
            <a:endParaRPr lang="zh-CN" altLang="en-US" sz="3600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AA229B6-2BD6-5C96-F1D2-6950A8C38C86}"/>
              </a:ext>
            </a:extLst>
          </p:cNvPr>
          <p:cNvSpPr txBox="1"/>
          <p:nvPr/>
        </p:nvSpPr>
        <p:spPr>
          <a:xfrm>
            <a:off x="6217562" y="1846236"/>
            <a:ext cx="63131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600" dirty="0">
                <a:solidFill>
                  <a:srgbClr val="FF00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某些条件</a:t>
            </a:r>
            <a:endParaRPr lang="zh-CN" altLang="en-US" sz="3600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91C754B-9106-9A3B-4FE3-2EB4923A0F99}"/>
              </a:ext>
            </a:extLst>
          </p:cNvPr>
          <p:cNvSpPr txBox="1"/>
          <p:nvPr/>
        </p:nvSpPr>
        <p:spPr>
          <a:xfrm>
            <a:off x="7055762" y="3869054"/>
            <a:ext cx="63131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600" dirty="0">
                <a:solidFill>
                  <a:srgbClr val="FF00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沿着水流</a:t>
            </a:r>
            <a:endParaRPr lang="zh-CN" altLang="en-US" sz="3600" dirty="0"/>
          </a:p>
        </p:txBody>
      </p:sp>
      <p:sp>
        <p:nvSpPr>
          <p:cNvPr id="13" name="灯片编号占位符 12">
            <a:extLst>
              <a:ext uri="{FF2B5EF4-FFF2-40B4-BE49-F238E27FC236}">
                <a16:creationId xmlns:a16="http://schemas.microsoft.com/office/drawing/2014/main" id="{C60886CF-C7C8-A2A2-94EB-E8D021EB2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8369B-F710-4CE9-A0B8-9F511945CEE2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96001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文本框 42"/>
          <p:cNvSpPr txBox="1"/>
          <p:nvPr/>
        </p:nvSpPr>
        <p:spPr>
          <a:xfrm>
            <a:off x="4596234" y="3253614"/>
            <a:ext cx="3262423" cy="1015659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>
            <a:defPPr>
              <a:defRPr lang="zh-CN"/>
            </a:defPPr>
            <a:lvl1pPr>
              <a:defRPr sz="6000" b="1">
                <a:solidFill>
                  <a:srgbClr val="005CA7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/>
            <a:r>
              <a:rPr lang="zh-CN" altLang="en-US" dirty="0">
                <a:solidFill>
                  <a:srgbClr val="547C64"/>
                </a:solidFill>
              </a:rPr>
              <a:t>现象复现</a:t>
            </a:r>
            <a:endParaRPr lang="zh-CN" altLang="en-US" dirty="0"/>
          </a:p>
        </p:txBody>
      </p:sp>
      <p:grpSp>
        <p:nvGrpSpPr>
          <p:cNvPr id="37" name="组合 36"/>
          <p:cNvGrpSpPr/>
          <p:nvPr/>
        </p:nvGrpSpPr>
        <p:grpSpPr>
          <a:xfrm>
            <a:off x="7924800" y="3727786"/>
            <a:ext cx="4267199" cy="387014"/>
            <a:chOff x="743958" y="3475975"/>
            <a:chExt cx="753417" cy="0"/>
          </a:xfrm>
        </p:grpSpPr>
        <p:cxnSp>
          <p:nvCxnSpPr>
            <p:cNvPr id="41" name="直接连接符 40"/>
            <p:cNvCxnSpPr/>
            <p:nvPr/>
          </p:nvCxnSpPr>
          <p:spPr>
            <a:xfrm flipH="1" flipV="1">
              <a:off x="951148" y="3475975"/>
              <a:ext cx="546227" cy="0"/>
            </a:xfrm>
            <a:prstGeom prst="line">
              <a:avLst/>
            </a:prstGeom>
            <a:ln w="7620">
              <a:solidFill>
                <a:schemeClr val="tx1">
                  <a:lumMod val="50000"/>
                  <a:lumOff val="50000"/>
                </a:schemeClr>
              </a:solidFill>
              <a:prstDash val="dash"/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/>
            <p:cNvCxnSpPr/>
            <p:nvPr/>
          </p:nvCxnSpPr>
          <p:spPr>
            <a:xfrm flipH="1">
              <a:off x="743958" y="3475975"/>
              <a:ext cx="207190" cy="0"/>
            </a:xfrm>
            <a:prstGeom prst="line">
              <a:avLst/>
            </a:prstGeom>
            <a:ln w="762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组合 37"/>
          <p:cNvGrpSpPr/>
          <p:nvPr/>
        </p:nvGrpSpPr>
        <p:grpSpPr>
          <a:xfrm flipH="1">
            <a:off x="-88900" y="3721751"/>
            <a:ext cx="4356100" cy="329549"/>
            <a:chOff x="743958" y="3475975"/>
            <a:chExt cx="753417" cy="0"/>
          </a:xfrm>
        </p:grpSpPr>
        <p:cxnSp>
          <p:nvCxnSpPr>
            <p:cNvPr id="39" name="直接连接符 38"/>
            <p:cNvCxnSpPr/>
            <p:nvPr/>
          </p:nvCxnSpPr>
          <p:spPr>
            <a:xfrm flipH="1" flipV="1">
              <a:off x="951148" y="3475975"/>
              <a:ext cx="546227" cy="0"/>
            </a:xfrm>
            <a:prstGeom prst="line">
              <a:avLst/>
            </a:prstGeom>
            <a:ln w="7620">
              <a:solidFill>
                <a:schemeClr val="tx1">
                  <a:lumMod val="50000"/>
                  <a:lumOff val="50000"/>
                </a:schemeClr>
              </a:solidFill>
              <a:prstDash val="dash"/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/>
            <p:cNvCxnSpPr/>
            <p:nvPr/>
          </p:nvCxnSpPr>
          <p:spPr>
            <a:xfrm flipH="1">
              <a:off x="743958" y="3475975"/>
              <a:ext cx="207190" cy="0"/>
            </a:xfrm>
            <a:prstGeom prst="line">
              <a:avLst/>
            </a:prstGeom>
            <a:ln w="762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"/>
          <p:cNvGrpSpPr>
            <a:grpSpLocks noChangeAspect="1"/>
          </p:cNvGrpSpPr>
          <p:nvPr/>
        </p:nvGrpSpPr>
        <p:grpSpPr bwMode="auto">
          <a:xfrm>
            <a:off x="5390276" y="1665398"/>
            <a:ext cx="1411448" cy="1162236"/>
            <a:chOff x="3681" y="2029"/>
            <a:chExt cx="623" cy="513"/>
          </a:xfrm>
        </p:grpSpPr>
        <p:sp>
          <p:nvSpPr>
            <p:cNvPr id="46" name="AutoShape 3"/>
            <p:cNvSpPr>
              <a:spLocks noChangeAspect="1" noChangeArrowheads="1" noTextEdit="1"/>
            </p:cNvSpPr>
            <p:nvPr/>
          </p:nvSpPr>
          <p:spPr bwMode="auto">
            <a:xfrm>
              <a:off x="3681" y="2029"/>
              <a:ext cx="623" cy="513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5"/>
            <p:cNvSpPr/>
            <p:nvPr/>
          </p:nvSpPr>
          <p:spPr bwMode="auto">
            <a:xfrm>
              <a:off x="3676" y="2029"/>
              <a:ext cx="623" cy="285"/>
            </a:xfrm>
            <a:custGeom>
              <a:avLst/>
              <a:gdLst>
                <a:gd name="T0" fmla="*/ 312 w 623"/>
                <a:gd name="T1" fmla="*/ 0 h 285"/>
                <a:gd name="T2" fmla="*/ 312 w 623"/>
                <a:gd name="T3" fmla="*/ 0 h 285"/>
                <a:gd name="T4" fmla="*/ 0 w 623"/>
                <a:gd name="T5" fmla="*/ 252 h 285"/>
                <a:gd name="T6" fmla="*/ 38 w 623"/>
                <a:gd name="T7" fmla="*/ 285 h 285"/>
                <a:gd name="T8" fmla="*/ 312 w 623"/>
                <a:gd name="T9" fmla="*/ 62 h 285"/>
                <a:gd name="T10" fmla="*/ 585 w 623"/>
                <a:gd name="T11" fmla="*/ 285 h 285"/>
                <a:gd name="T12" fmla="*/ 623 w 623"/>
                <a:gd name="T13" fmla="*/ 252 h 285"/>
                <a:gd name="T14" fmla="*/ 312 w 623"/>
                <a:gd name="T15" fmla="*/ 0 h 285"/>
                <a:gd name="T16" fmla="*/ 312 w 623"/>
                <a:gd name="T17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3" h="285">
                  <a:moveTo>
                    <a:pt x="312" y="0"/>
                  </a:moveTo>
                  <a:lnTo>
                    <a:pt x="312" y="0"/>
                  </a:lnTo>
                  <a:lnTo>
                    <a:pt x="0" y="252"/>
                  </a:lnTo>
                  <a:lnTo>
                    <a:pt x="38" y="285"/>
                  </a:lnTo>
                  <a:lnTo>
                    <a:pt x="312" y="62"/>
                  </a:lnTo>
                  <a:lnTo>
                    <a:pt x="585" y="285"/>
                  </a:lnTo>
                  <a:lnTo>
                    <a:pt x="623" y="252"/>
                  </a:lnTo>
                  <a:lnTo>
                    <a:pt x="312" y="0"/>
                  </a:lnTo>
                  <a:lnTo>
                    <a:pt x="312" y="0"/>
                  </a:lnTo>
                  <a:close/>
                </a:path>
              </a:pathLst>
            </a:custGeom>
            <a:solidFill>
              <a:srgbClr val="547C64"/>
            </a:solidFill>
            <a:ln w="9525">
              <a:solidFill>
                <a:srgbClr val="000000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6"/>
            <p:cNvSpPr/>
            <p:nvPr/>
          </p:nvSpPr>
          <p:spPr bwMode="auto">
            <a:xfrm>
              <a:off x="3747" y="2157"/>
              <a:ext cx="481" cy="385"/>
            </a:xfrm>
            <a:custGeom>
              <a:avLst/>
              <a:gdLst>
                <a:gd name="T0" fmla="*/ 0 w 481"/>
                <a:gd name="T1" fmla="*/ 195 h 385"/>
                <a:gd name="T2" fmla="*/ 0 w 481"/>
                <a:gd name="T3" fmla="*/ 385 h 385"/>
                <a:gd name="T4" fmla="*/ 193 w 481"/>
                <a:gd name="T5" fmla="*/ 385 h 385"/>
                <a:gd name="T6" fmla="*/ 193 w 481"/>
                <a:gd name="T7" fmla="*/ 205 h 385"/>
                <a:gd name="T8" fmla="*/ 292 w 481"/>
                <a:gd name="T9" fmla="*/ 205 h 385"/>
                <a:gd name="T10" fmla="*/ 292 w 481"/>
                <a:gd name="T11" fmla="*/ 385 h 385"/>
                <a:gd name="T12" fmla="*/ 481 w 481"/>
                <a:gd name="T13" fmla="*/ 385 h 385"/>
                <a:gd name="T14" fmla="*/ 481 w 481"/>
                <a:gd name="T15" fmla="*/ 195 h 385"/>
                <a:gd name="T16" fmla="*/ 236 w 481"/>
                <a:gd name="T17" fmla="*/ 0 h 385"/>
                <a:gd name="T18" fmla="*/ 0 w 481"/>
                <a:gd name="T19" fmla="*/ 195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1" h="385">
                  <a:moveTo>
                    <a:pt x="0" y="195"/>
                  </a:moveTo>
                  <a:lnTo>
                    <a:pt x="0" y="385"/>
                  </a:lnTo>
                  <a:lnTo>
                    <a:pt x="193" y="385"/>
                  </a:lnTo>
                  <a:lnTo>
                    <a:pt x="193" y="205"/>
                  </a:lnTo>
                  <a:lnTo>
                    <a:pt x="292" y="205"/>
                  </a:lnTo>
                  <a:lnTo>
                    <a:pt x="292" y="385"/>
                  </a:lnTo>
                  <a:lnTo>
                    <a:pt x="481" y="385"/>
                  </a:lnTo>
                  <a:lnTo>
                    <a:pt x="481" y="195"/>
                  </a:lnTo>
                  <a:lnTo>
                    <a:pt x="236" y="0"/>
                  </a:lnTo>
                  <a:lnTo>
                    <a:pt x="0" y="195"/>
                  </a:lnTo>
                  <a:close/>
                </a:path>
              </a:pathLst>
            </a:custGeom>
            <a:solidFill>
              <a:srgbClr val="547C64"/>
            </a:solidFill>
            <a:ln w="9525">
              <a:solidFill>
                <a:srgbClr val="547C64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3E2E0A27-45A2-596A-898E-D876CAEEB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8369B-F710-4CE9-A0B8-9F511945CEE2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</p:cSld>
  <p:clrMapOvr>
    <a:masterClrMapping/>
  </p:clrMapOvr>
  <p:transition spd="slow" advTm="1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2" presetClass="entr" presetSubtype="4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2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直接连接符 38"/>
          <p:cNvCxnSpPr/>
          <p:nvPr/>
        </p:nvCxnSpPr>
        <p:spPr>
          <a:xfrm>
            <a:off x="3932475" y="571500"/>
            <a:ext cx="8475425" cy="0"/>
          </a:xfrm>
          <a:prstGeom prst="line">
            <a:avLst/>
          </a:prstGeom>
          <a:ln w="38100">
            <a:solidFill>
              <a:srgbClr val="547C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-193573" y="571500"/>
            <a:ext cx="1052155" cy="0"/>
          </a:xfrm>
          <a:prstGeom prst="line">
            <a:avLst/>
          </a:prstGeom>
          <a:ln w="38100">
            <a:solidFill>
              <a:srgbClr val="547C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圆角矩形 34"/>
          <p:cNvSpPr/>
          <p:nvPr/>
        </p:nvSpPr>
        <p:spPr>
          <a:xfrm>
            <a:off x="858582" y="325576"/>
            <a:ext cx="3065386" cy="497908"/>
          </a:xfrm>
          <a:prstGeom prst="roundRect">
            <a:avLst>
              <a:gd name="adj" fmla="val 50000"/>
            </a:avLst>
          </a:prstGeom>
          <a:noFill/>
          <a:ln w="38100">
            <a:solidFill>
              <a:srgbClr val="547C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2B5E36B-CA3F-BCF9-C153-E91DCAABF771}"/>
              </a:ext>
            </a:extLst>
          </p:cNvPr>
          <p:cNvSpPr txBox="1"/>
          <p:nvPr/>
        </p:nvSpPr>
        <p:spPr>
          <a:xfrm>
            <a:off x="1683396" y="361823"/>
            <a:ext cx="1415764" cy="46166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/>
            <a:r>
              <a:rPr lang="zh-CN" altLang="en-US" sz="2400" b="1" dirty="0">
                <a:solidFill>
                  <a:srgbClr val="547C64"/>
                </a:solidFill>
              </a:rPr>
              <a:t>现象复现</a:t>
            </a:r>
          </a:p>
        </p:txBody>
      </p:sp>
      <p:pic>
        <p:nvPicPr>
          <p:cNvPr id="2" name="SVID_20221014_110822_1">
            <a:hlinkClick r:id="" action="ppaction://media"/>
            <a:extLst>
              <a:ext uri="{FF2B5EF4-FFF2-40B4-BE49-F238E27FC236}">
                <a16:creationId xmlns:a16="http://schemas.microsoft.com/office/drawing/2014/main" id="{20EE88EC-E5A1-0323-DE2C-C3FF98DB57B8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77" end="886.8999"/>
                </p14:media>
              </p:ext>
            </p:extLst>
          </p:nvPr>
        </p:nvPicPr>
        <p:blipFill rotWithShape="1">
          <a:blip r:embed="rId6"/>
          <a:srcRect l="17057" r="21000" b="18748"/>
          <a:stretch/>
        </p:blipFill>
        <p:spPr>
          <a:xfrm>
            <a:off x="6072012" y="823484"/>
            <a:ext cx="6041663" cy="3566524"/>
          </a:xfrm>
          <a:prstGeom prst="rect">
            <a:avLst/>
          </a:prstGeom>
        </p:spPr>
      </p:pic>
      <p:pic>
        <p:nvPicPr>
          <p:cNvPr id="4" name="SVID_20221021_162238_1">
            <a:hlinkClick r:id="" action="ppaction://media"/>
            <a:extLst>
              <a:ext uri="{FF2B5EF4-FFF2-40B4-BE49-F238E27FC236}">
                <a16:creationId xmlns:a16="http://schemas.microsoft.com/office/drawing/2014/main" id="{28A094DF-9D29-9DC6-D131-93F3E7A65572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3">
                  <p14:trim st="588" end="7470.9"/>
                </p14:media>
              </p:ext>
            </p:extLst>
          </p:nvPr>
        </p:nvPicPr>
        <p:blipFill rotWithShape="1">
          <a:blip r:embed="rId7"/>
          <a:srcRect t="19768" b="39676"/>
          <a:stretch/>
        </p:blipFill>
        <p:spPr>
          <a:xfrm>
            <a:off x="2682652" y="2639883"/>
            <a:ext cx="4403947" cy="3968989"/>
          </a:xfrm>
          <a:prstGeom prst="rect">
            <a:avLst/>
          </a:prstGeom>
        </p:spPr>
      </p:pic>
      <p:pic>
        <p:nvPicPr>
          <p:cNvPr id="7" name="SVID_20221021_162023_1">
            <a:hlinkClick r:id="" action="ppaction://media"/>
            <a:extLst>
              <a:ext uri="{FF2B5EF4-FFF2-40B4-BE49-F238E27FC236}">
                <a16:creationId xmlns:a16="http://schemas.microsoft.com/office/drawing/2014/main" id="{A43F63A3-DE5B-95B4-8E21-236CB7C819F4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4">
                  <p14:trim st="1115" end="8353.5"/>
                </p14:media>
              </p:ext>
            </p:extLst>
          </p:nvPr>
        </p:nvPicPr>
        <p:blipFill rotWithShape="1">
          <a:blip r:embed="rId8"/>
          <a:srcRect b="37781"/>
          <a:stretch/>
        </p:blipFill>
        <p:spPr>
          <a:xfrm>
            <a:off x="332504" y="1069408"/>
            <a:ext cx="2571129" cy="3554970"/>
          </a:xfrm>
          <a:prstGeom prst="rect">
            <a:avLst/>
          </a:prstGeom>
        </p:spPr>
      </p:pic>
      <p:sp>
        <p:nvSpPr>
          <p:cNvPr id="10" name="灯片编号占位符 9">
            <a:extLst>
              <a:ext uri="{FF2B5EF4-FFF2-40B4-BE49-F238E27FC236}">
                <a16:creationId xmlns:a16="http://schemas.microsoft.com/office/drawing/2014/main" id="{E71AC683-8DF1-3DAA-B6E6-0B7803FFD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8369B-F710-4CE9-A0B8-9F511945CEE2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72518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Char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664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437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23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24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" fill="hold">
                      <p:stCondLst>
                        <p:cond delay="0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8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4"/>
          <p:cNvGrpSpPr>
            <a:grpSpLocks noChangeAspect="1"/>
          </p:cNvGrpSpPr>
          <p:nvPr/>
        </p:nvGrpSpPr>
        <p:grpSpPr bwMode="auto">
          <a:xfrm>
            <a:off x="5321518" y="1733794"/>
            <a:ext cx="1526307" cy="1063544"/>
            <a:chOff x="3652" y="2029"/>
            <a:chExt cx="376" cy="262"/>
          </a:xfrm>
        </p:grpSpPr>
        <p:sp>
          <p:nvSpPr>
            <p:cNvPr id="32" name="AutoShape 3"/>
            <p:cNvSpPr>
              <a:spLocks noChangeAspect="1" noChangeArrowheads="1" noTextEdit="1"/>
            </p:cNvSpPr>
            <p:nvPr/>
          </p:nvSpPr>
          <p:spPr bwMode="auto">
            <a:xfrm>
              <a:off x="3652" y="2029"/>
              <a:ext cx="376" cy="2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Freeform 5"/>
            <p:cNvSpPr/>
            <p:nvPr/>
          </p:nvSpPr>
          <p:spPr bwMode="auto">
            <a:xfrm>
              <a:off x="3748" y="2187"/>
              <a:ext cx="172" cy="106"/>
            </a:xfrm>
            <a:custGeom>
              <a:avLst/>
              <a:gdLst>
                <a:gd name="T0" fmla="*/ 38 w 71"/>
                <a:gd name="T1" fmla="*/ 21 h 44"/>
                <a:gd name="T2" fmla="*/ 34 w 71"/>
                <a:gd name="T3" fmla="*/ 19 h 44"/>
                <a:gd name="T4" fmla="*/ 0 w 71"/>
                <a:gd name="T5" fmla="*/ 0 h 44"/>
                <a:gd name="T6" fmla="*/ 7 w 71"/>
                <a:gd name="T7" fmla="*/ 27 h 44"/>
                <a:gd name="T8" fmla="*/ 38 w 71"/>
                <a:gd name="T9" fmla="*/ 44 h 44"/>
                <a:gd name="T10" fmla="*/ 67 w 71"/>
                <a:gd name="T11" fmla="*/ 27 h 44"/>
                <a:gd name="T12" fmla="*/ 71 w 71"/>
                <a:gd name="T13" fmla="*/ 3 h 44"/>
                <a:gd name="T14" fmla="*/ 41 w 71"/>
                <a:gd name="T15" fmla="*/ 19 h 44"/>
                <a:gd name="T16" fmla="*/ 38 w 71"/>
                <a:gd name="T17" fmla="*/ 21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1" h="44">
                  <a:moveTo>
                    <a:pt x="38" y="21"/>
                  </a:moveTo>
                  <a:cubicBezTo>
                    <a:pt x="34" y="19"/>
                    <a:pt x="34" y="19"/>
                    <a:pt x="34" y="1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1"/>
                    <a:pt x="7" y="27"/>
                    <a:pt x="7" y="27"/>
                  </a:cubicBezTo>
                  <a:cubicBezTo>
                    <a:pt x="7" y="27"/>
                    <a:pt x="30" y="44"/>
                    <a:pt x="38" y="44"/>
                  </a:cubicBezTo>
                  <a:cubicBezTo>
                    <a:pt x="46" y="44"/>
                    <a:pt x="67" y="27"/>
                    <a:pt x="67" y="27"/>
                  </a:cubicBezTo>
                  <a:cubicBezTo>
                    <a:pt x="67" y="27"/>
                    <a:pt x="69" y="13"/>
                    <a:pt x="71" y="3"/>
                  </a:cubicBezTo>
                  <a:cubicBezTo>
                    <a:pt x="41" y="19"/>
                    <a:pt x="41" y="19"/>
                    <a:pt x="41" y="19"/>
                  </a:cubicBezTo>
                  <a:lnTo>
                    <a:pt x="38" y="21"/>
                  </a:lnTo>
                  <a:close/>
                </a:path>
              </a:pathLst>
            </a:custGeom>
            <a:solidFill>
              <a:srgbClr val="547C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/>
            </a:p>
          </p:txBody>
        </p:sp>
        <p:sp>
          <p:nvSpPr>
            <p:cNvPr id="34" name="Freeform 6"/>
            <p:cNvSpPr/>
            <p:nvPr/>
          </p:nvSpPr>
          <p:spPr bwMode="auto">
            <a:xfrm>
              <a:off x="3652" y="2031"/>
              <a:ext cx="378" cy="231"/>
            </a:xfrm>
            <a:custGeom>
              <a:avLst/>
              <a:gdLst>
                <a:gd name="T0" fmla="*/ 79 w 157"/>
                <a:gd name="T1" fmla="*/ 1 h 95"/>
                <a:gd name="T2" fmla="*/ 76 w 157"/>
                <a:gd name="T3" fmla="*/ 0 h 95"/>
                <a:gd name="T4" fmla="*/ 73 w 157"/>
                <a:gd name="T5" fmla="*/ 1 h 95"/>
                <a:gd name="T6" fmla="*/ 13 w 157"/>
                <a:gd name="T7" fmla="*/ 29 h 95"/>
                <a:gd name="T8" fmla="*/ 0 w 157"/>
                <a:gd name="T9" fmla="*/ 34 h 95"/>
                <a:gd name="T10" fmla="*/ 12 w 157"/>
                <a:gd name="T11" fmla="*/ 41 h 95"/>
                <a:gd name="T12" fmla="*/ 16 w 157"/>
                <a:gd name="T13" fmla="*/ 43 h 95"/>
                <a:gd name="T14" fmla="*/ 16 w 157"/>
                <a:gd name="T15" fmla="*/ 65 h 95"/>
                <a:gd name="T16" fmla="*/ 11 w 157"/>
                <a:gd name="T17" fmla="*/ 80 h 95"/>
                <a:gd name="T18" fmla="*/ 18 w 157"/>
                <a:gd name="T19" fmla="*/ 95 h 95"/>
                <a:gd name="T20" fmla="*/ 24 w 157"/>
                <a:gd name="T21" fmla="*/ 80 h 95"/>
                <a:gd name="T22" fmla="*/ 19 w 157"/>
                <a:gd name="T23" fmla="*/ 65 h 95"/>
                <a:gd name="T24" fmla="*/ 19 w 157"/>
                <a:gd name="T25" fmla="*/ 45 h 95"/>
                <a:gd name="T26" fmla="*/ 40 w 157"/>
                <a:gd name="T27" fmla="*/ 57 h 95"/>
                <a:gd name="T28" fmla="*/ 74 w 157"/>
                <a:gd name="T29" fmla="*/ 76 h 95"/>
                <a:gd name="T30" fmla="*/ 78 w 157"/>
                <a:gd name="T31" fmla="*/ 78 h 95"/>
                <a:gd name="T32" fmla="*/ 81 w 157"/>
                <a:gd name="T33" fmla="*/ 76 h 95"/>
                <a:gd name="T34" fmla="*/ 111 w 157"/>
                <a:gd name="T35" fmla="*/ 59 h 95"/>
                <a:gd name="T36" fmla="*/ 145 w 157"/>
                <a:gd name="T37" fmla="*/ 41 h 95"/>
                <a:gd name="T38" fmla="*/ 157 w 157"/>
                <a:gd name="T39" fmla="*/ 34 h 95"/>
                <a:gd name="T40" fmla="*/ 144 w 157"/>
                <a:gd name="T41" fmla="*/ 28 h 95"/>
                <a:gd name="T42" fmla="*/ 79 w 157"/>
                <a:gd name="T43" fmla="*/ 1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57" h="95">
                  <a:moveTo>
                    <a:pt x="79" y="1"/>
                  </a:moveTo>
                  <a:cubicBezTo>
                    <a:pt x="76" y="0"/>
                    <a:pt x="76" y="0"/>
                    <a:pt x="76" y="0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2" y="41"/>
                    <a:pt x="12" y="41"/>
                    <a:pt x="12" y="41"/>
                  </a:cubicBezTo>
                  <a:cubicBezTo>
                    <a:pt x="16" y="43"/>
                    <a:pt x="16" y="43"/>
                    <a:pt x="16" y="43"/>
                  </a:cubicBezTo>
                  <a:cubicBezTo>
                    <a:pt x="16" y="65"/>
                    <a:pt x="16" y="65"/>
                    <a:pt x="16" y="65"/>
                  </a:cubicBezTo>
                  <a:cubicBezTo>
                    <a:pt x="13" y="67"/>
                    <a:pt x="11" y="73"/>
                    <a:pt x="11" y="80"/>
                  </a:cubicBezTo>
                  <a:cubicBezTo>
                    <a:pt x="11" y="88"/>
                    <a:pt x="14" y="95"/>
                    <a:pt x="18" y="95"/>
                  </a:cubicBezTo>
                  <a:cubicBezTo>
                    <a:pt x="21" y="95"/>
                    <a:pt x="24" y="88"/>
                    <a:pt x="24" y="80"/>
                  </a:cubicBezTo>
                  <a:cubicBezTo>
                    <a:pt x="24" y="73"/>
                    <a:pt x="22" y="67"/>
                    <a:pt x="19" y="65"/>
                  </a:cubicBezTo>
                  <a:cubicBezTo>
                    <a:pt x="19" y="45"/>
                    <a:pt x="19" y="45"/>
                    <a:pt x="19" y="45"/>
                  </a:cubicBezTo>
                  <a:cubicBezTo>
                    <a:pt x="40" y="57"/>
                    <a:pt x="40" y="57"/>
                    <a:pt x="40" y="57"/>
                  </a:cubicBezTo>
                  <a:cubicBezTo>
                    <a:pt x="74" y="76"/>
                    <a:pt x="74" y="76"/>
                    <a:pt x="74" y="76"/>
                  </a:cubicBezTo>
                  <a:cubicBezTo>
                    <a:pt x="78" y="78"/>
                    <a:pt x="78" y="78"/>
                    <a:pt x="78" y="78"/>
                  </a:cubicBezTo>
                  <a:cubicBezTo>
                    <a:pt x="81" y="76"/>
                    <a:pt x="81" y="76"/>
                    <a:pt x="81" y="76"/>
                  </a:cubicBezTo>
                  <a:cubicBezTo>
                    <a:pt x="111" y="59"/>
                    <a:pt x="111" y="59"/>
                    <a:pt x="111" y="59"/>
                  </a:cubicBezTo>
                  <a:cubicBezTo>
                    <a:pt x="145" y="41"/>
                    <a:pt x="145" y="41"/>
                    <a:pt x="145" y="41"/>
                  </a:cubicBezTo>
                  <a:cubicBezTo>
                    <a:pt x="157" y="34"/>
                    <a:pt x="157" y="34"/>
                    <a:pt x="157" y="34"/>
                  </a:cubicBezTo>
                  <a:cubicBezTo>
                    <a:pt x="144" y="28"/>
                    <a:pt x="144" y="28"/>
                    <a:pt x="144" y="28"/>
                  </a:cubicBezTo>
                  <a:lnTo>
                    <a:pt x="79" y="1"/>
                  </a:lnTo>
                  <a:close/>
                </a:path>
              </a:pathLst>
            </a:custGeom>
            <a:solidFill>
              <a:srgbClr val="547C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/>
            </a:p>
          </p:txBody>
        </p:sp>
      </p:grpSp>
      <p:sp>
        <p:nvSpPr>
          <p:cNvPr id="44" name="文本框 43"/>
          <p:cNvSpPr txBox="1"/>
          <p:nvPr/>
        </p:nvSpPr>
        <p:spPr>
          <a:xfrm>
            <a:off x="4464788" y="3331210"/>
            <a:ext cx="3262423" cy="1015659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>
            <a:defPPr>
              <a:defRPr lang="zh-CN"/>
            </a:defPPr>
            <a:lvl1pPr>
              <a:defRPr sz="6000" b="1">
                <a:solidFill>
                  <a:srgbClr val="005CA7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>
                <a:solidFill>
                  <a:srgbClr val="547C64"/>
                </a:solidFill>
              </a:rPr>
              <a:t>理论分析</a:t>
            </a:r>
          </a:p>
        </p:txBody>
      </p:sp>
      <p:sp>
        <p:nvSpPr>
          <p:cNvPr id="45" name="矩形 44"/>
          <p:cNvSpPr/>
          <p:nvPr/>
        </p:nvSpPr>
        <p:spPr>
          <a:xfrm>
            <a:off x="6003638" y="4340647"/>
            <a:ext cx="184721" cy="400105"/>
          </a:xfrm>
          <a:prstGeom prst="rect">
            <a:avLst/>
          </a:prstGeom>
        </p:spPr>
        <p:txBody>
          <a:bodyPr wrap="none" lIns="91436" tIns="45718" rIns="91436" bIns="45718">
            <a:spAutoFit/>
          </a:bodyPr>
          <a:lstStyle/>
          <a:p>
            <a:pPr algn="ctr"/>
            <a:endParaRPr lang="en-US" altLang="zh-CN" sz="20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7924801" y="3724155"/>
            <a:ext cx="4165600" cy="243081"/>
            <a:chOff x="743958" y="3475975"/>
            <a:chExt cx="753417" cy="0"/>
          </a:xfrm>
        </p:grpSpPr>
        <p:cxnSp>
          <p:nvCxnSpPr>
            <p:cNvPr id="42" name="直接连接符 41"/>
            <p:cNvCxnSpPr/>
            <p:nvPr/>
          </p:nvCxnSpPr>
          <p:spPr>
            <a:xfrm flipH="1" flipV="1">
              <a:off x="951148" y="3475975"/>
              <a:ext cx="546227" cy="0"/>
            </a:xfrm>
            <a:prstGeom prst="line">
              <a:avLst/>
            </a:prstGeom>
            <a:ln w="7620">
              <a:solidFill>
                <a:schemeClr val="tx1">
                  <a:lumMod val="50000"/>
                  <a:lumOff val="50000"/>
                </a:schemeClr>
              </a:solidFill>
              <a:prstDash val="dash"/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/>
            <p:cNvCxnSpPr/>
            <p:nvPr/>
          </p:nvCxnSpPr>
          <p:spPr>
            <a:xfrm flipH="1">
              <a:off x="743958" y="3475975"/>
              <a:ext cx="207190" cy="0"/>
            </a:xfrm>
            <a:prstGeom prst="line">
              <a:avLst/>
            </a:prstGeom>
            <a:ln w="762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组合 38"/>
          <p:cNvGrpSpPr/>
          <p:nvPr/>
        </p:nvGrpSpPr>
        <p:grpSpPr>
          <a:xfrm flipH="1">
            <a:off x="-88900" y="3718120"/>
            <a:ext cx="4356100" cy="393049"/>
            <a:chOff x="743958" y="3475975"/>
            <a:chExt cx="753417" cy="0"/>
          </a:xfrm>
        </p:grpSpPr>
        <p:cxnSp>
          <p:nvCxnSpPr>
            <p:cNvPr id="40" name="直接连接符 39"/>
            <p:cNvCxnSpPr/>
            <p:nvPr/>
          </p:nvCxnSpPr>
          <p:spPr>
            <a:xfrm flipH="1" flipV="1">
              <a:off x="951148" y="3475975"/>
              <a:ext cx="546227" cy="0"/>
            </a:xfrm>
            <a:prstGeom prst="line">
              <a:avLst/>
            </a:prstGeom>
            <a:ln w="7620">
              <a:solidFill>
                <a:schemeClr val="tx1">
                  <a:lumMod val="50000"/>
                  <a:lumOff val="50000"/>
                </a:schemeClr>
              </a:solidFill>
              <a:prstDash val="dash"/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/>
            <p:cNvCxnSpPr/>
            <p:nvPr/>
          </p:nvCxnSpPr>
          <p:spPr>
            <a:xfrm flipH="1">
              <a:off x="743958" y="3475975"/>
              <a:ext cx="207190" cy="0"/>
            </a:xfrm>
            <a:prstGeom prst="line">
              <a:avLst/>
            </a:prstGeom>
            <a:ln w="762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2B9CF437-8BF6-CD44-9E72-6F68F63BCF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8369B-F710-4CE9-A0B8-9F511945CEE2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</p:cSld>
  <p:clrMapOvr>
    <a:masterClrMapping/>
  </p:clrMapOvr>
  <p:transition spd="slow" advTm="1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2" presetClass="entr" presetSubtype="4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4" fill="hold" grpId="0" nodeType="withEffect" nodePh="1">
                                  <p:stCondLst>
                                    <p:cond delay="60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2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4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直接连接符 38"/>
          <p:cNvCxnSpPr/>
          <p:nvPr/>
        </p:nvCxnSpPr>
        <p:spPr>
          <a:xfrm>
            <a:off x="3932475" y="571500"/>
            <a:ext cx="8475425" cy="0"/>
          </a:xfrm>
          <a:prstGeom prst="line">
            <a:avLst/>
          </a:prstGeom>
          <a:ln w="38100">
            <a:solidFill>
              <a:srgbClr val="547C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-193573" y="571500"/>
            <a:ext cx="1052155" cy="0"/>
          </a:xfrm>
          <a:prstGeom prst="line">
            <a:avLst/>
          </a:prstGeom>
          <a:ln w="38100">
            <a:solidFill>
              <a:srgbClr val="547C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圆角矩形 34"/>
          <p:cNvSpPr/>
          <p:nvPr/>
        </p:nvSpPr>
        <p:spPr>
          <a:xfrm>
            <a:off x="858582" y="325576"/>
            <a:ext cx="3065386" cy="497908"/>
          </a:xfrm>
          <a:prstGeom prst="roundRect">
            <a:avLst>
              <a:gd name="adj" fmla="val 50000"/>
            </a:avLst>
          </a:prstGeom>
          <a:noFill/>
          <a:ln w="38100">
            <a:solidFill>
              <a:srgbClr val="547C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2B5E36B-CA3F-BCF9-C153-E91DCAABF771}"/>
              </a:ext>
            </a:extLst>
          </p:cNvPr>
          <p:cNvSpPr txBox="1"/>
          <p:nvPr/>
        </p:nvSpPr>
        <p:spPr>
          <a:xfrm>
            <a:off x="1683393" y="361823"/>
            <a:ext cx="1415764" cy="46166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/>
            <a:r>
              <a:rPr lang="zh-CN" altLang="en-US" sz="2400" b="1" dirty="0">
                <a:solidFill>
                  <a:srgbClr val="547C64"/>
                </a:solidFill>
              </a:rPr>
              <a:t>理论分析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4CF9461-F454-41C0-167E-5B831971B752}"/>
              </a:ext>
            </a:extLst>
          </p:cNvPr>
          <p:cNvSpPr txBox="1"/>
          <p:nvPr/>
        </p:nvSpPr>
        <p:spPr>
          <a:xfrm>
            <a:off x="112310" y="837021"/>
            <a:ext cx="865583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造成上游流的主要原因</a:t>
            </a:r>
            <a:r>
              <a:rPr lang="en-US" altLang="zh-CN" sz="32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——</a:t>
            </a:r>
            <a:r>
              <a:rPr lang="zh-CN" altLang="en-US" sz="32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表面张力</a:t>
            </a:r>
            <a:endParaRPr lang="en-US" altLang="zh-CN" sz="3200" b="1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r>
              <a:rPr lang="en-US" altLang="zh-CN" sz="32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PS</a:t>
            </a:r>
            <a:r>
              <a:rPr lang="zh-CN" altLang="en-US" sz="32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：由于</a:t>
            </a:r>
            <a:r>
              <a:rPr lang="en-US" altLang="zh-CN" sz="32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Marangoni</a:t>
            </a:r>
            <a:r>
              <a:rPr lang="zh-CN" altLang="en-US" sz="32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首先研究了这个现象，该现象也称为马拉高尼现象（</a:t>
            </a:r>
            <a:r>
              <a:rPr lang="en-US" altLang="zh-CN" sz="32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Marangoni Effect</a:t>
            </a:r>
            <a:r>
              <a:rPr lang="zh-CN" altLang="en-US" sz="32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）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3E78C5C-8470-F34A-F786-70CECDBF7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8369B-F710-4CE9-A0B8-9F511945CEE2}" type="slidenum">
              <a:rPr lang="zh-CN" altLang="en-US" smtClean="0"/>
              <a:pPr/>
              <a:t>9</a:t>
            </a:fld>
            <a:endParaRPr lang="zh-CN" altLang="en-US"/>
          </a:p>
        </p:txBody>
      </p:sp>
      <p:pic>
        <p:nvPicPr>
          <p:cNvPr id="11" name="图片 10" descr="玻璃柜台上放着广告&#10;&#10;低可信度描述已自动生成">
            <a:extLst>
              <a:ext uri="{FF2B5EF4-FFF2-40B4-BE49-F238E27FC236}">
                <a16:creationId xmlns:a16="http://schemas.microsoft.com/office/drawing/2014/main" id="{C7AF9B7E-CB4B-35B2-2D64-E15F665E925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7138" y="2352457"/>
            <a:ext cx="3713191" cy="2784893"/>
          </a:xfrm>
          <a:prstGeom prst="rect">
            <a:avLst/>
          </a:prstGeom>
        </p:spPr>
      </p:pic>
      <p:pic>
        <p:nvPicPr>
          <p:cNvPr id="13" name="图片 12" descr="人在系鞋带&#10;&#10;中度可信度描述已自动生成">
            <a:extLst>
              <a:ext uri="{FF2B5EF4-FFF2-40B4-BE49-F238E27FC236}">
                <a16:creationId xmlns:a16="http://schemas.microsoft.com/office/drawing/2014/main" id="{3A3567AA-3F37-31B2-F1C8-1D8F9FBD733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2540" y="3317640"/>
            <a:ext cx="3958479" cy="2968860"/>
          </a:xfrm>
          <a:prstGeom prst="rect">
            <a:avLst/>
          </a:prstGeom>
        </p:spPr>
      </p:pic>
      <p:grpSp>
        <p:nvGrpSpPr>
          <p:cNvPr id="16" name="组合 15">
            <a:extLst>
              <a:ext uri="{FF2B5EF4-FFF2-40B4-BE49-F238E27FC236}">
                <a16:creationId xmlns:a16="http://schemas.microsoft.com/office/drawing/2014/main" id="{A3ABC21F-4B6E-4A8B-8C14-20F563EC4AED}"/>
              </a:ext>
            </a:extLst>
          </p:cNvPr>
          <p:cNvGrpSpPr/>
          <p:nvPr/>
        </p:nvGrpSpPr>
        <p:grpSpPr>
          <a:xfrm>
            <a:off x="2702622" y="2759607"/>
            <a:ext cx="5907978" cy="3389733"/>
            <a:chOff x="858582" y="2226760"/>
            <a:chExt cx="5534598" cy="3165882"/>
          </a:xfrm>
        </p:grpSpPr>
        <p:pic>
          <p:nvPicPr>
            <p:cNvPr id="4" name="图片 3" descr="图形用户界面, 文本, 应用程序, 电子邮件&#10;&#10;描述已自动生成">
              <a:extLst>
                <a:ext uri="{FF2B5EF4-FFF2-40B4-BE49-F238E27FC236}">
                  <a16:creationId xmlns:a16="http://schemas.microsoft.com/office/drawing/2014/main" id="{9E65C306-28FF-30AC-C74E-E6F07C10CAF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8582" y="2226760"/>
              <a:ext cx="5534598" cy="3165882"/>
            </a:xfrm>
            <a:prstGeom prst="rect">
              <a:avLst/>
            </a:prstGeom>
          </p:spPr>
        </p:pic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BCEB0A68-E8FF-6499-CCD0-C59217366503}"/>
                </a:ext>
              </a:extLst>
            </p:cNvPr>
            <p:cNvSpPr/>
            <p:nvPr/>
          </p:nvSpPr>
          <p:spPr>
            <a:xfrm>
              <a:off x="1362575" y="3079340"/>
              <a:ext cx="1028700" cy="37338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96BD3982-9D75-ADAB-72F4-00A0CFA64838}"/>
                </a:ext>
              </a:extLst>
            </p:cNvPr>
            <p:cNvSpPr/>
            <p:nvPr/>
          </p:nvSpPr>
          <p:spPr>
            <a:xfrm>
              <a:off x="1272540" y="4305300"/>
              <a:ext cx="1028700" cy="37338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4591606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1035</TotalTime>
  <Words>2755</Words>
  <Application>Microsoft Office PowerPoint</Application>
  <PresentationFormat>宽屏</PresentationFormat>
  <Paragraphs>559</Paragraphs>
  <Slides>38</Slides>
  <Notes>1</Notes>
  <HiddenSlides>0</HiddenSlides>
  <MMClips>3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38</vt:i4>
      </vt:variant>
    </vt:vector>
  </HeadingPairs>
  <TitlesOfParts>
    <vt:vector size="46" baseType="lpstr">
      <vt:lpstr>等线</vt:lpstr>
      <vt:lpstr>华文仿宋</vt:lpstr>
      <vt:lpstr>微软雅黑</vt:lpstr>
      <vt:lpstr>Arial</vt:lpstr>
      <vt:lpstr>Calibri</vt:lpstr>
      <vt:lpstr>Calibri Light</vt:lpstr>
      <vt:lpstr>Cambria Math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基础架构处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ZK</dc:creator>
  <cp:lastModifiedBy>董 思言</cp:lastModifiedBy>
  <cp:revision>96</cp:revision>
  <dcterms:created xsi:type="dcterms:W3CDTF">2017-05-22T03:54:00Z</dcterms:created>
  <dcterms:modified xsi:type="dcterms:W3CDTF">2023-09-21T11:58:05Z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2052-10.1.0.6490</vt:lpwstr>
  </property>
</Properties>
</file>